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0" r:id="rId2"/>
  </p:sldMasterIdLst>
  <p:notesMasterIdLst>
    <p:notesMasterId r:id="rId66"/>
  </p:notesMasterIdLst>
  <p:sldIdLst>
    <p:sldId id="271" r:id="rId3"/>
    <p:sldId id="482" r:id="rId4"/>
    <p:sldId id="432" r:id="rId5"/>
    <p:sldId id="279" r:id="rId6"/>
    <p:sldId id="433" r:id="rId7"/>
    <p:sldId id="481" r:id="rId8"/>
    <p:sldId id="483" r:id="rId9"/>
    <p:sldId id="485" r:id="rId10"/>
    <p:sldId id="419" r:id="rId11"/>
    <p:sldId id="421" r:id="rId12"/>
    <p:sldId id="422" r:id="rId13"/>
    <p:sldId id="488" r:id="rId14"/>
    <p:sldId id="424" r:id="rId15"/>
    <p:sldId id="489" r:id="rId16"/>
    <p:sldId id="423" r:id="rId17"/>
    <p:sldId id="486" r:id="rId18"/>
    <p:sldId id="490" r:id="rId19"/>
    <p:sldId id="469" r:id="rId20"/>
    <p:sldId id="460" r:id="rId21"/>
    <p:sldId id="491" r:id="rId22"/>
    <p:sldId id="463" r:id="rId23"/>
    <p:sldId id="492" r:id="rId24"/>
    <p:sldId id="503" r:id="rId25"/>
    <p:sldId id="504" r:id="rId26"/>
    <p:sldId id="475" r:id="rId27"/>
    <p:sldId id="477" r:id="rId28"/>
    <p:sldId id="493" r:id="rId29"/>
    <p:sldId id="407" r:id="rId30"/>
    <p:sldId id="434" r:id="rId31"/>
    <p:sldId id="478" r:id="rId32"/>
    <p:sldId id="415" r:id="rId33"/>
    <p:sldId id="435" r:id="rId34"/>
    <p:sldId id="494" r:id="rId35"/>
    <p:sldId id="454" r:id="rId36"/>
    <p:sldId id="508" r:id="rId37"/>
    <p:sldId id="496" r:id="rId38"/>
    <p:sldId id="399" r:id="rId39"/>
    <p:sldId id="426" r:id="rId40"/>
    <p:sldId id="451" r:id="rId41"/>
    <p:sldId id="465" r:id="rId42"/>
    <p:sldId id="497" r:id="rId43"/>
    <p:sldId id="406" r:id="rId44"/>
    <p:sldId id="499" r:id="rId45"/>
    <p:sldId id="498" r:id="rId46"/>
    <p:sldId id="495" r:id="rId47"/>
    <p:sldId id="436" r:id="rId48"/>
    <p:sldId id="413" r:id="rId49"/>
    <p:sldId id="470" r:id="rId50"/>
    <p:sldId id="467" r:id="rId51"/>
    <p:sldId id="468" r:id="rId52"/>
    <p:sldId id="414" r:id="rId53"/>
    <p:sldId id="500" r:id="rId54"/>
    <p:sldId id="404" r:id="rId55"/>
    <p:sldId id="506" r:id="rId56"/>
    <p:sldId id="464" r:id="rId57"/>
    <p:sldId id="505" r:id="rId58"/>
    <p:sldId id="501" r:id="rId59"/>
    <p:sldId id="447" r:id="rId60"/>
    <p:sldId id="507" r:id="rId61"/>
    <p:sldId id="502" r:id="rId62"/>
    <p:sldId id="472" r:id="rId63"/>
    <p:sldId id="473" r:id="rId64"/>
    <p:sldId id="397" r:id="rId6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99"/>
    <a:srgbClr val="002D5D"/>
    <a:srgbClr val="6600CC"/>
    <a:srgbClr val="FF0066"/>
    <a:srgbClr val="5F5F5F"/>
    <a:srgbClr val="EAEAEA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1" autoAdjust="0"/>
    <p:restoredTop sz="94692" autoAdjust="0"/>
  </p:normalViewPr>
  <p:slideViewPr>
    <p:cSldViewPr>
      <p:cViewPr>
        <p:scale>
          <a:sx n="114" d="100"/>
          <a:sy n="114" d="100"/>
        </p:scale>
        <p:origin x="-1386" y="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760BBA8-D5F0-4E4D-BF75-F3AEFB219961}" type="datetimeFigureOut">
              <a:rPr lang="ru-RU"/>
              <a:pPr>
                <a:defRPr/>
              </a:pPr>
              <a:t>11.12.2022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DA34D87-9B6D-481A-A890-F57A00F3F4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9432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5A0F4B-B1F3-436F-9208-2BEA68A9441F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15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006AA7-759F-4788-9C26-662524222D0C}" type="slidenum">
              <a:rPr lang="ru-RU" altLang="ru-RU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022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3F55B5-5672-4320-8663-EA77E762FA7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425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B151C-FA0D-40A3-A0E0-67623AAD94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266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BC664-8D36-4AB9-B402-02916E4C9D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68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880BB70-963C-4BE6-A9E9-7B872E5A4F1D}" type="datetimeFigureOut">
              <a:rPr lang="ru-RU"/>
              <a:pPr>
                <a:defRPr/>
              </a:pPr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A47243-8C64-481A-A68A-95111156A7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3CCC8D9-9FD5-485E-BCC9-3A23F6E92D8C}" type="datetimeFigureOut">
              <a:rPr lang="ru-RU"/>
              <a:pPr>
                <a:defRPr/>
              </a:pPr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7ABD0C-454B-4CE2-B676-D2F2F55FEF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7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F4E645B-CFFE-437E-8418-55786782AAF9}" type="datetimeFigureOut">
              <a:rPr lang="ru-RU"/>
              <a:pPr>
                <a:defRPr/>
              </a:pPr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213983-7F71-4123-B364-7EAC7B9D1D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079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6D6A2BD-CEF7-45A1-BFB8-BEA5BD5A4041}" type="datetimeFigureOut">
              <a:rPr lang="ru-RU"/>
              <a:pPr>
                <a:defRPr/>
              </a:pPr>
              <a:t>11.12.2022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DCBDE3-BBE9-41BA-97BB-1FAC97634F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964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6ED7840-B1CE-4861-B1E0-B0A29E1058DC}" type="datetimeFigureOut">
              <a:rPr lang="ru-RU"/>
              <a:pPr>
                <a:defRPr/>
              </a:pPr>
              <a:t>11.12.2022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5C0197-6917-463C-B2A4-A73E8331A0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156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9B1498D-DEE6-4A6F-9749-77C3EAC66C91}" type="datetimeFigureOut">
              <a:rPr lang="ru-RU"/>
              <a:pPr>
                <a:defRPr/>
              </a:pPr>
              <a:t>11.12.2022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38AFE12-44AA-4366-ABD9-29A12E45D3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108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764B6E0-8393-49A1-BA7F-124147A980C3}" type="datetimeFigureOut">
              <a:rPr lang="ru-RU"/>
              <a:pPr>
                <a:defRPr/>
              </a:pPr>
              <a:t>11.12.2022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A727DB9-15B9-4A8F-A046-EA15A30527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710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7BFBCFD-CDFC-4A78-AD71-46C90C384468}" type="datetimeFigureOut">
              <a:rPr lang="ru-RU"/>
              <a:pPr>
                <a:defRPr/>
              </a:pPr>
              <a:t>11.12.2022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17CFE22-C704-486A-8120-9DE06D2660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471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52EB059-B4CF-4CC1-A770-903549CEB623}" type="datetimeFigureOut">
              <a:rPr lang="ru-RU"/>
              <a:pPr>
                <a:defRPr/>
              </a:pPr>
              <a:t>11.12.2022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94B2CA-E1F8-4F44-BCA2-A930201575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42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97DF0-81C5-40F0-86A0-7ACAE0D6FB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921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2DF5331-FC88-41B8-BB4C-747E80410F69}" type="datetimeFigureOut">
              <a:rPr lang="ru-RU"/>
              <a:pPr>
                <a:defRPr/>
              </a:pPr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6B4A64-0F1A-4E33-B986-D53BC5D5BB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824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AB4C5A3-4F2A-4882-87A8-67D2868EB452}" type="datetimeFigureOut">
              <a:rPr lang="ru-RU"/>
              <a:pPr>
                <a:defRPr/>
              </a:pPr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6DC4E5-CE3D-42C3-81FC-51213CF23C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77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378C0-16CC-4913-855A-5604E6D118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45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0A694-4DD9-4928-B878-49308609F2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00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0B082-A621-4FA0-9363-0A3A92D2A4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395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47EC7-E417-4AB7-911B-3368DCC828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F7DD7-496F-4B94-8F4A-93B252A060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13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81953-9236-46F0-BD8C-3E58C8BFB6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786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E1077-6D30-41D3-8725-AAE9D0ECF1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66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69AF08AE-FED2-4F33-AC07-ED4E7776DC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 smtClean="0"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smtClean="0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smtClean="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 smtClean="0"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smtClean="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smtClean="0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230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BE2A9E5-0231-458A-A5B4-42705CCE3BCC}" type="datetimeFigureOut">
              <a:rPr lang="ru-RU"/>
              <a:pPr>
                <a:defRPr/>
              </a:pPr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BF6B4C-C87E-40CE-A02A-5D87AD4725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microsoft.com/office/2007/relationships/hdphoto" Target="../media/hdphoto2.wdp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0" y="3063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/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>
            <a:lum bright="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5603875" cy="498792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Rectangle 8"/>
          <p:cNvSpPr>
            <a:spLocks noChangeArrowheads="1"/>
          </p:cNvSpPr>
          <p:nvPr/>
        </p:nvSpPr>
        <p:spPr bwMode="auto">
          <a:xfrm>
            <a:off x="3446861" y="6170890"/>
            <a:ext cx="20645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/>
              <a:t>г. Ижевск, </a:t>
            </a:r>
            <a:r>
              <a:rPr lang="ru-RU" altLang="ru-RU" sz="1800" b="1" dirty="0" smtClean="0"/>
              <a:t>202</a:t>
            </a:r>
            <a:r>
              <a:rPr lang="en-US" altLang="ru-RU" sz="1800" b="1" dirty="0" smtClean="0"/>
              <a:t>2</a:t>
            </a:r>
            <a:r>
              <a:rPr lang="ru-RU" altLang="ru-RU" sz="1800" b="1" dirty="0" smtClean="0"/>
              <a:t> </a:t>
            </a:r>
            <a:r>
              <a:rPr lang="ru-RU" altLang="ru-RU" sz="1800" b="1" dirty="0"/>
              <a:t>г.</a:t>
            </a:r>
          </a:p>
        </p:txBody>
      </p:sp>
      <p:pic>
        <p:nvPicPr>
          <p:cNvPr id="15365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3457575"/>
            <a:ext cx="52324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685800"/>
            <a:ext cx="23971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28675" name="Rectangle 8"/>
          <p:cNvSpPr>
            <a:spLocks noChangeArrowheads="1"/>
          </p:cNvSpPr>
          <p:nvPr/>
        </p:nvSpPr>
        <p:spPr bwMode="auto">
          <a:xfrm>
            <a:off x="2590800" y="1433513"/>
            <a:ext cx="64008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/>
              <a:t>Заведующий кафедрой </a:t>
            </a:r>
            <a:r>
              <a:rPr lang="ru-RU" altLang="ru-RU" sz="2000" b="1" dirty="0" smtClean="0"/>
              <a:t>Полозов Михаил </a:t>
            </a:r>
            <a:r>
              <a:rPr lang="ru-RU" altLang="ru-RU" sz="2000" b="1" dirty="0" err="1" smtClean="0"/>
              <a:t>Брониславович</a:t>
            </a:r>
            <a:r>
              <a:rPr lang="ru-RU" altLang="ru-RU" sz="2000" dirty="0" smtClean="0"/>
              <a:t>, к.б.н</a:t>
            </a:r>
            <a:r>
              <a:rPr lang="ru-RU" altLang="ru-RU" sz="2000" dirty="0"/>
              <a:t>., доцент.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/>
              <a:t>С 2004 г. – открыта специальность «Бурение нефтяных и газовых скважин» на кафедре РЭНГМ.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/>
              <a:t>В 2009 г. состоялся первый выпуск инженеров по специальности «Бурение нефтяных и газовых скважин».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/>
              <a:t>В сентябре 2011 г. - открыта кафедра бурения нефтяных и газовых скважин.</a:t>
            </a:r>
          </a:p>
        </p:txBody>
      </p:sp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1254125" y="350838"/>
            <a:ext cx="65833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Кафедра бурения нефтяных и газовых</a:t>
            </a:r>
          </a:p>
          <a:p>
            <a:pPr algn="ctr" eaLnBrk="1" hangingPunct="1">
              <a:defRPr/>
            </a:pP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скважин (БНГС)</a:t>
            </a:r>
          </a:p>
        </p:txBody>
      </p:sp>
      <p:pic>
        <p:nvPicPr>
          <p:cNvPr id="28677" name="Picture 17" descr="C:\Users\Пользователь\Desktop\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9" t="17143" r="9087" b="2856"/>
          <a:stretch>
            <a:fillRect/>
          </a:stretch>
        </p:blipFill>
        <p:spPr bwMode="auto">
          <a:xfrm>
            <a:off x="3200400" y="4572000"/>
            <a:ext cx="2743200" cy="21336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18" descr="C:\Users\Пользователь\Desktop\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" t="5708"/>
          <a:stretch>
            <a:fillRect/>
          </a:stretch>
        </p:blipFill>
        <p:spPr bwMode="auto">
          <a:xfrm>
            <a:off x="5943600" y="4572000"/>
            <a:ext cx="3076575" cy="21336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19" descr="C:\Users\Пользователь\Desktop\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0"/>
          <a:stretch>
            <a:fillRect/>
          </a:stretch>
        </p:blipFill>
        <p:spPr bwMode="auto">
          <a:xfrm>
            <a:off x="123825" y="4573588"/>
            <a:ext cx="3076575" cy="2132012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urgaleeva_it\Desktop\Полозов Михаил Брониславович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24000"/>
            <a:ext cx="20510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2438400" y="1557338"/>
            <a:ext cx="670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/>
              <a:t>          </a:t>
            </a:r>
          </a:p>
        </p:txBody>
      </p:sp>
      <p:sp>
        <p:nvSpPr>
          <p:cNvPr id="30724" name="Rectangle 8"/>
          <p:cNvSpPr>
            <a:spLocks noChangeArrowheads="1"/>
          </p:cNvSpPr>
          <p:nvPr/>
        </p:nvSpPr>
        <p:spPr bwMode="auto">
          <a:xfrm>
            <a:off x="2476500" y="1018758"/>
            <a:ext cx="63627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        Заведующий кафедрой </a:t>
            </a:r>
            <a:r>
              <a:rPr lang="ru-RU" altLang="ru-RU" sz="1800" b="1" dirty="0" smtClean="0"/>
              <a:t>Борисова Елена Михайловна</a:t>
            </a:r>
            <a:r>
              <a:rPr lang="ru-RU" altLang="ru-RU" sz="1800" dirty="0" smtClean="0"/>
              <a:t>,   к.т.н.</a:t>
            </a:r>
            <a:endParaRPr lang="ru-RU" altLang="ru-RU" sz="18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1995 г. – открытие кафедры теплоэнергетики.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 В 1995 г. проведен первый набор на направление подготовки бакалавров  «Теплоэнергетика»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В 2000 г. – открывается специальность «Тепловые электрические станции»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В 2006 г. – появляется новая специальность «Нетрадиционные и возобновляемые источники энергии»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В 2011 г. - состоялся первый набор бакалавров на направление «Электроэнергетика и электротехника»</a:t>
            </a:r>
          </a:p>
        </p:txBody>
      </p:sp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381000" y="534988"/>
            <a:ext cx="7924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Кафедра теплоэнергетики</a:t>
            </a:r>
          </a:p>
        </p:txBody>
      </p:sp>
      <p:pic>
        <p:nvPicPr>
          <p:cNvPr id="30727" name="Picture 8" descr="\\10.17.2.8\Share\для Дзюиной Н.А\от Колесовой С.Б\Статьи презентации по института\ТЭ\фото\IMG_15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256088"/>
            <a:ext cx="3360738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7" descr="\\10.17.2.8\Share\для Дзюиной Н.А\от Колесовой С.Б\Статьи презентации по института\ТЭ\фото\0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256088"/>
            <a:ext cx="350520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nurgaleeva_it\Desktop\007935-Борисова ЕМ_150_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>
              <a:solidFill>
                <a:srgbClr val="000000"/>
              </a:solidFill>
            </a:endParaRPr>
          </a:p>
        </p:txBody>
      </p:sp>
      <p:pic>
        <p:nvPicPr>
          <p:cNvPr id="31747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381000"/>
            <a:ext cx="7518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47800" y="3276600"/>
            <a:ext cx="594360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1749" name="Rectangle 2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/>
          </a:p>
        </p:txBody>
      </p:sp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40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40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400" b="1" dirty="0" smtClean="0">
                <a:solidFill>
                  <a:srgbClr val="002D5D"/>
                </a:solidFill>
                <a:latin typeface="Impact" panose="020B0806030902050204" pitchFamily="34" charset="0"/>
              </a:rPr>
              <a:t>Учебная     </a:t>
            </a:r>
            <a:r>
              <a:rPr lang="ru-RU" altLang="ru-RU" sz="4400" b="1" dirty="0">
                <a:solidFill>
                  <a:srgbClr val="002D5D"/>
                </a:solidFill>
                <a:latin typeface="Impact" panose="020B0806030902050204" pitchFamily="34" charset="0"/>
              </a:rPr>
              <a:t>жизнь </a:t>
            </a:r>
            <a:r>
              <a:rPr lang="ru-RU" altLang="ru-RU" sz="4400" b="1" dirty="0" smtClean="0">
                <a:solidFill>
                  <a:srgbClr val="002D5D"/>
                </a:solidFill>
                <a:latin typeface="Impact" panose="020B0806030902050204" pitchFamily="34" charset="0"/>
              </a:rPr>
              <a:t>   студентов</a:t>
            </a:r>
            <a:r>
              <a:rPr lang="ru-RU" altLang="ru-RU" sz="4000" b="1" dirty="0"/>
              <a:t/>
            </a:r>
            <a:br>
              <a:rPr lang="ru-RU" altLang="ru-RU" sz="4000" b="1" dirty="0"/>
            </a:br>
            <a:endParaRPr lang="ru-RU" alt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512207"/>
            <a:ext cx="6553200" cy="304800"/>
          </a:xfrm>
          <a:noFill/>
        </p:spPr>
        <p:txBody>
          <a:bodyPr/>
          <a:lstStyle/>
          <a:p>
            <a:pPr algn="ctr"/>
            <a:r>
              <a:rPr lang="ru-RU" altLang="ru-RU" sz="2400" b="1" dirty="0" smtClean="0"/>
              <a:t>Ежегодные производственные практики 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117850" y="76200"/>
            <a:ext cx="5436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</a:t>
            </a:r>
            <a:r>
              <a:rPr lang="ru-RU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 С. Гуцериева</a:t>
            </a:r>
            <a:endParaRPr lang="ru-RU" sz="1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5844" name="Rectangle 7"/>
          <p:cNvSpPr>
            <a:spLocks noChangeArrowheads="1"/>
          </p:cNvSpPr>
          <p:nvPr/>
        </p:nvSpPr>
        <p:spPr bwMode="auto">
          <a:xfrm>
            <a:off x="228600" y="904875"/>
            <a:ext cx="8610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dirty="0" smtClean="0"/>
              <a:t>	Студенты </a:t>
            </a:r>
            <a:r>
              <a:rPr lang="ru-RU" altLang="ru-RU" sz="2400" dirty="0"/>
              <a:t>после каждого учебного года проходят практику на предприятиях нефтяной отрасли и энергетики Удмуртии. </a:t>
            </a:r>
            <a:endParaRPr lang="ru-RU" altLang="ru-RU" sz="10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dirty="0" smtClean="0"/>
              <a:t>	За </a:t>
            </a:r>
            <a:r>
              <a:rPr lang="ru-RU" altLang="ru-RU" sz="2400" dirty="0"/>
              <a:t>время прохождения практики студенты могут себя зарекомендовать и быть зачисленными в резерв предприятия.</a:t>
            </a:r>
          </a:p>
        </p:txBody>
      </p:sp>
      <p:sp>
        <p:nvSpPr>
          <p:cNvPr id="35845" name="Rectangle 8"/>
          <p:cNvSpPr>
            <a:spLocks noChangeArrowheads="1"/>
          </p:cNvSpPr>
          <p:nvPr/>
        </p:nvSpPr>
        <p:spPr bwMode="auto">
          <a:xfrm>
            <a:off x="163585" y="3318768"/>
            <a:ext cx="423851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Организации, с </a:t>
            </a:r>
            <a:r>
              <a:rPr lang="ru-RU" altLang="ru-RU" sz="1800" dirty="0" smtClean="0"/>
              <a:t>которыми </a:t>
            </a:r>
            <a:r>
              <a:rPr lang="ru-RU" altLang="ru-RU" sz="1800" dirty="0"/>
              <a:t>заключены </a:t>
            </a:r>
            <a:r>
              <a:rPr lang="ru-RU" altLang="ru-RU" sz="1800" dirty="0" smtClean="0"/>
              <a:t>договоры </a:t>
            </a:r>
            <a:r>
              <a:rPr lang="ru-RU" altLang="ru-RU" sz="1800" dirty="0"/>
              <a:t>на проведение производственных практик студентов: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1800" dirty="0" smtClean="0"/>
              <a:t> </a:t>
            </a:r>
            <a:r>
              <a:rPr lang="ru-RU" altLang="ru-RU" sz="1800" dirty="0"/>
              <a:t>П</a:t>
            </a:r>
            <a:r>
              <a:rPr lang="ru-RU" altLang="ru-RU" sz="1800" dirty="0" smtClean="0"/>
              <a:t>АО </a:t>
            </a:r>
            <a:r>
              <a:rPr lang="ru-RU" altLang="ru-RU" sz="1800" dirty="0"/>
              <a:t>«</a:t>
            </a:r>
            <a:r>
              <a:rPr lang="ru-RU" altLang="ru-RU" sz="1800" dirty="0" err="1"/>
              <a:t>Удмуртнефь</a:t>
            </a:r>
            <a:r>
              <a:rPr lang="ru-RU" altLang="ru-RU" sz="1800" dirty="0" smtClean="0"/>
              <a:t>»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ru-RU" altLang="ru-RU" sz="1800" dirty="0"/>
              <a:t> </a:t>
            </a:r>
            <a:r>
              <a:rPr lang="ru-RU" altLang="ru-RU" sz="1800" dirty="0" smtClean="0"/>
              <a:t> имени В.И. Кудинова;</a:t>
            </a:r>
            <a:endParaRPr lang="ru-RU" altLang="ru-R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1800" dirty="0"/>
              <a:t> </a:t>
            </a:r>
            <a:r>
              <a:rPr lang="ru-RU" altLang="ru-RU" sz="1800" dirty="0" smtClean="0"/>
              <a:t>АО </a:t>
            </a:r>
            <a:r>
              <a:rPr lang="ru-RU" altLang="ru-RU" sz="1800" dirty="0"/>
              <a:t>«Белкамнефть</a:t>
            </a:r>
            <a:r>
              <a:rPr lang="ru-RU" altLang="ru-RU" sz="1800" dirty="0" smtClean="0"/>
              <a:t>»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ru-RU" altLang="ru-RU" sz="1800" dirty="0" smtClean="0"/>
              <a:t>  имени А.А. Волкова;</a:t>
            </a:r>
            <a:endParaRPr lang="ru-RU" altLang="ru-R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1800" dirty="0"/>
              <a:t> ООО «Буровые системы»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1800" dirty="0"/>
              <a:t> ЗАО «</a:t>
            </a:r>
            <a:r>
              <a:rPr lang="ru-RU" altLang="ru-RU" sz="1800" dirty="0" err="1"/>
              <a:t>Удмуртнефть</a:t>
            </a:r>
            <a:r>
              <a:rPr lang="ru-RU" altLang="ru-RU" sz="1800" dirty="0"/>
              <a:t>-Бурение</a:t>
            </a:r>
            <a:r>
              <a:rPr lang="ru-RU" altLang="ru-RU" sz="1800" dirty="0" smtClean="0"/>
              <a:t>»;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1800" dirty="0" smtClean="0"/>
              <a:t> ООО «</a:t>
            </a:r>
            <a:r>
              <a:rPr lang="ru-RU" altLang="ru-RU" sz="1800" dirty="0" err="1" smtClean="0"/>
              <a:t>Удмуртэнергонефть</a:t>
            </a:r>
            <a:r>
              <a:rPr lang="ru-RU" altLang="ru-RU" sz="1800" dirty="0" smtClean="0"/>
              <a:t>»;</a:t>
            </a:r>
            <a:endParaRPr lang="ru-RU" altLang="ru-R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1800" dirty="0" smtClean="0"/>
              <a:t> Удмуртский </a:t>
            </a:r>
            <a:r>
              <a:rPr lang="ru-RU" altLang="ru-RU" sz="1800" dirty="0"/>
              <a:t>филиал ПАО «Т Плюс» и др.</a:t>
            </a:r>
          </a:p>
        </p:txBody>
      </p:sp>
      <p:pic>
        <p:nvPicPr>
          <p:cNvPr id="3075" name="Picture 3" descr="C:\Users\nurgaleeva_it\Desktop\бнг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918" y="3313039"/>
            <a:ext cx="4599614" cy="344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pic>
        <p:nvPicPr>
          <p:cNvPr id="33795" name="Picture 4" descr="x_67556d7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37" r="9949" b="18773"/>
          <a:stretch>
            <a:fillRect/>
          </a:stretch>
        </p:blipFill>
        <p:spPr bwMode="auto">
          <a:xfrm>
            <a:off x="174625" y="784225"/>
            <a:ext cx="43434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5" descr="x_11570dc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5" t="18205" r="4318" b="10066"/>
          <a:stretch>
            <a:fillRect/>
          </a:stretch>
        </p:blipFill>
        <p:spPr bwMode="auto">
          <a:xfrm>
            <a:off x="4610100" y="766049"/>
            <a:ext cx="43815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Rectangle 6"/>
          <p:cNvSpPr>
            <a:spLocks noGrp="1" noChangeArrowheads="1"/>
          </p:cNvSpPr>
          <p:nvPr>
            <p:ph type="title"/>
          </p:nvPr>
        </p:nvSpPr>
        <p:spPr>
          <a:xfrm>
            <a:off x="723900" y="441326"/>
            <a:ext cx="7772400" cy="304800"/>
          </a:xfrm>
          <a:noFill/>
        </p:spPr>
        <p:txBody>
          <a:bodyPr/>
          <a:lstStyle/>
          <a:p>
            <a:pPr algn="ctr"/>
            <a:r>
              <a:rPr lang="ru-RU" altLang="ru-RU" sz="2400" b="1" dirty="0" smtClean="0"/>
              <a:t>Экскурсии на месторождение для 1 курса</a:t>
            </a:r>
          </a:p>
        </p:txBody>
      </p:sp>
      <p:pic>
        <p:nvPicPr>
          <p:cNvPr id="33798" name="Picture 8" descr="C:\Users\dzuina_na\Desktop\экскурсии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8915400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32773" name="Rectangle 6"/>
          <p:cNvSpPr>
            <a:spLocks noGrp="1" noChangeArrowheads="1"/>
          </p:cNvSpPr>
          <p:nvPr>
            <p:ph type="title"/>
          </p:nvPr>
        </p:nvSpPr>
        <p:spPr>
          <a:xfrm>
            <a:off x="914400" y="481013"/>
            <a:ext cx="7772400" cy="304800"/>
          </a:xfrm>
          <a:noFill/>
        </p:spPr>
        <p:txBody>
          <a:bodyPr/>
          <a:lstStyle/>
          <a:p>
            <a:r>
              <a:rPr lang="ru-RU" altLang="ru-RU" sz="2400" b="1" dirty="0" smtClean="0"/>
              <a:t>Экскурсии на месторождение для 1 курса</a:t>
            </a:r>
          </a:p>
        </p:txBody>
      </p:sp>
      <p:pic>
        <p:nvPicPr>
          <p:cNvPr id="5122" name="Picture 2" descr="C:\Users\nurgaleeva_it\Downloads\l5TEzLGpBI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83990"/>
            <a:ext cx="4343400" cy="29454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Users\nurgaleeva_it\Downloads\dxXKQQMwE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7028"/>
            <a:ext cx="4114800" cy="280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nurgaleeva_it\Downloads\CzjgI7xt2d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86549"/>
            <a:ext cx="394335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http://f-ing.udsu.ru/files/raznye-kartinki/%D0%93%D0%9D%D0%93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16" y="283369"/>
            <a:ext cx="3016250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2" descr="http://f-ing.udsu.ru/files/raznye-kartinki/%D0%93%D0%9D%D0%93_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12737"/>
            <a:ext cx="359756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https://sun9-58.userapi.com/impf/c851028/v851028145/189ffe/urbUD6Gz5jU.jpg?size=1332x999&amp;quality=96&amp;sign=93f5d294e27b281bb4ad6d2108175892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un9-58.userapi.com/impf/c851028/v851028145/189ffe/urbUD6Gz5jU.jpg?size=1332x999&amp;quality=96&amp;sign=93f5d294e27b281bb4ad6d2108175892&amp;type=alb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sun9-58.userapi.com/impf/c851028/v851028145/189ffe/urbUD6Gz5jU.jpg?size=1332x999&amp;quality=96&amp;sign=93f5d294e27b281bb4ad6d2108175892&amp;type=albu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sun9-58.userapi.com/impf/c851028/v851028145/189ffe/urbUD6Gz5jU.jpg?size=1332x999&amp;quality=96&amp;sign=93f5d294e27b281bb4ad6d2108175892&amp;type=albu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sun9-58.userapi.com/impf/c851028/v851028145/189ffe/urbUD6Gz5jU.jpg?size=1332x999&amp;quality=96&amp;sign=93f5d294e27b281bb4ad6d2108175892&amp;type=album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sun9-58.userapi.com/impf/c851028/v851028145/189ffe/urbUD6Gz5jU.jpg?size=1332x999&amp;quality=96&amp;sign=93f5d294e27b281bb4ad6d2108175892&amp;type=albu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sun9-58.userapi.com/impf/c851028/v851028145/189ffe/urbUD6Gz5jU.jpg?size=1332x999&amp;quality=96&amp;sign=93f5d294e27b281bb4ad6d2108175892&amp;type=album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sun9-58.userapi.com/impf/c851028/v851028145/189ffe/urbUD6Gz5jU.jpg?size=1332x999&amp;quality=96&amp;sign=93f5d294e27b281bb4ad6d2108175892&amp;type=album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8" descr="https://sun9-58.userapi.com/impf/c851028/v851028145/189ffe/urbUD6Gz5jU.jpg?size=1332x999&amp;quality=96&amp;sign=93f5d294e27b281bb4ad6d2108175892&amp;type=album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0" descr="https://sun9-58.userapi.com/impf/c851028/v851028145/189ffe/urbUD6Gz5jU.jpg?size=1332x999&amp;quality=96&amp;sign=93f5d294e27b281bb4ad6d2108175892&amp;type=album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2" descr="https://sun9-58.userapi.com/impf/c851028/v851028145/189ffe/urbUD6Gz5jU.jpg?size=1332x999&amp;quality=96&amp;sign=93f5d294e27b281bb4ad6d2108175892&amp;type=album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4" descr="https://sun9-58.userapi.com/impf/c851028/v851028145/189ffe/urbUD6Gz5jU.jpg?size=1332x999&amp;quality=96&amp;sign=93f5d294e27b281bb4ad6d2108175892&amp;type=album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6" descr="https://sun9-58.userapi.com/impf/c851028/v851028145/189ffe/urbUD6Gz5jU.jpg?size=1332x999&amp;quality=96&amp;sign=93f5d294e27b281bb4ad6d2108175892&amp;type=album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8" descr="https://sun9-58.userapi.com/impf/c851028/v851028145/189ffe/urbUD6Gz5jU.jpg?size=1332x999&amp;quality=96&amp;sign=93f5d294e27b281bb4ad6d2108175892&amp;type=album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30" descr="https://sun9-58.userapi.com/impf/c851028/v851028145/189ffe/urbUD6Gz5jU.jpg?size=1332x999&amp;quality=96&amp;sign=93f5d294e27b281bb4ad6d2108175892&amp;type=album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28" name="Picture 32" descr="C:\Users\nurgaleeva_it\Downloads\DdhVaDA1G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76" y="4000784"/>
            <a:ext cx="3809621" cy="28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7" name="Picture 31" descr="C:\Users\nurgaleeva_it\Downloads\urbUD6Gz5j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17" y="3226060"/>
            <a:ext cx="4842584" cy="363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urgaleeva_it\Downloads\icuBx_LY-W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85" y="0"/>
            <a:ext cx="4673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nurgaleeva_it\Downloads\glQldzZ1ei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50" y="3505200"/>
            <a:ext cx="446667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nurgaleeva_it\Downloads\ypMmGfafn8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8599"/>
            <a:ext cx="4481586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4600" y="0"/>
            <a:ext cx="66294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</a:t>
            </a: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Гуцериева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0242" name="Picture 2" descr="C:\Users\nurgaleeva_it\Downloads\UJfjZ1b2Vh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9" b="8238"/>
          <a:stretch/>
        </p:blipFill>
        <p:spPr bwMode="auto">
          <a:xfrm>
            <a:off x="304800" y="3429000"/>
            <a:ext cx="4317723" cy="302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nurgaleeva_it\Downloads\8RwyhWjC9Qc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5857"/>
            <a:ext cx="3712743" cy="495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nurgaleeva_it\Downloads\Z7rvB3Jd6RU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69" r="2486" b="6968"/>
          <a:stretch/>
        </p:blipFill>
        <p:spPr bwMode="auto">
          <a:xfrm>
            <a:off x="990600" y="519419"/>
            <a:ext cx="3194108" cy="279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685800" y="3810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/>
              <a:t>Государственный экзамен</a:t>
            </a:r>
            <a:r>
              <a:rPr lang="en-US" altLang="ru-RU" sz="2400" b="1" dirty="0"/>
              <a:t> </a:t>
            </a:r>
            <a:r>
              <a:rPr lang="ru-RU" altLang="ru-RU" sz="2400" b="1" dirty="0"/>
              <a:t>и защита ВКР</a:t>
            </a:r>
          </a:p>
        </p:txBody>
      </p:sp>
      <p:pic>
        <p:nvPicPr>
          <p:cNvPr id="37893" name="Picture 8" descr="\\10.17.2.8\Share\для Дзюиной Н.А\от Колесовой С.Б\Статьи презентации по института\ТЭ\фото\VKR_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781050"/>
            <a:ext cx="384492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http://f-ing.udsu.ru/files/raznye-kartinki/%D0%B7%D0%B0%D1%89%D0%B8%D1%82%D0%B0_%D0%92%D0%9A%D0%A0_120_%D0%A0%D0%AD%D0%9D%D0%93%D0%9C_3006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8" y="1143000"/>
            <a:ext cx="5113337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2" descr="http://f-ing.udsu.ru/files/raznye-kartinki/%D0%B7%D0%B0%D1%89%D0%B8%D1%82%D0%B0_%D0%92%D0%9A%D0%A0_61_%D0%A0%D0%AD%D0%9D%D0%93%D0%9C_23062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" y="3708400"/>
            <a:ext cx="45640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:\Users\nurgaleeva_it\Downloads\-_EuEaAgXc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70" y="3708400"/>
            <a:ext cx="43349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 idx="4294967295"/>
          </p:nvPr>
        </p:nvSpPr>
        <p:spPr>
          <a:xfrm>
            <a:off x="457200" y="381000"/>
            <a:ext cx="8229600" cy="609600"/>
          </a:xfrm>
        </p:spPr>
        <p:txBody>
          <a:bodyPr/>
          <a:lstStyle/>
          <a:p>
            <a:pPr eaLnBrk="1" hangingPunct="1"/>
            <a:r>
              <a:rPr lang="en-US" altLang="ru-RU" sz="2400" b="1" smtClean="0"/>
              <a:t>Слово д</a:t>
            </a:r>
            <a:r>
              <a:rPr lang="ru-RU" altLang="ru-RU" sz="2400" b="1" smtClean="0"/>
              <a:t>иректора</a:t>
            </a:r>
            <a:endParaRPr lang="en-US" altLang="ru-RU" sz="2400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4294967295"/>
          </p:nvPr>
        </p:nvSpPr>
        <p:spPr>
          <a:xfrm>
            <a:off x="152400" y="1600200"/>
            <a:ext cx="5029200" cy="4525963"/>
          </a:xfrm>
        </p:spPr>
        <p:txBody>
          <a:bodyPr/>
          <a:lstStyle/>
          <a:p>
            <a:pPr marL="1588" indent="361950" algn="just" eaLnBrk="1" hangingPunct="1">
              <a:buFont typeface="Wingdings" panose="05000000000000000000" pitchFamily="2" charset="2"/>
              <a:buNone/>
            </a:pPr>
            <a:r>
              <a:rPr lang="en-US" altLang="ru-RU" sz="1600" smtClean="0"/>
              <a:t>«На территории Удмуртской Республики открыто более </a:t>
            </a:r>
            <a:r>
              <a:rPr lang="ru-RU" altLang="ru-RU" sz="1600" smtClean="0"/>
              <a:t>10</a:t>
            </a:r>
            <a:r>
              <a:rPr lang="en-US" altLang="ru-RU" sz="1600" smtClean="0"/>
              <a:t>0 нефтяных месторождений, на долю трудноизвлекаемых запасов приходится 75%. Освоение и разработка таких месторождений требует проведения значительного объема научных исследований, новых технологий совершенного нефтепромыслового оборудования. Поэтому основанием для открытия нефтяного факультета в 1993 году явилась востребованность в специалистах и научных работниках по разработке месторождений с высоковязкими нефтями в сложных горно-геологических условиях в Удмуртском, а также в других нефтяных регионах России, в обстановке изменившейся экономической ситуации в стране, приведшей к большим трудностям привлечения и закрепления специалистов из других регионов».</a:t>
            </a: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5410200" y="4800600"/>
            <a:ext cx="350520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Колесова Светлана Борисовна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Института нефти и газа им. М.С. Гуцериева, к.э.н. ,доцент</a:t>
            </a:r>
            <a:endParaRPr lang="ru-RU" altLang="ru-RU" sz="1400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pic>
        <p:nvPicPr>
          <p:cNvPr id="17414" name="Picture 8" descr="C:\Users\dzuina_na\Desktop\эмблема, стэнд ИНГ, презентация\С.Б. Колес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838200"/>
            <a:ext cx="2971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381000"/>
            <a:ext cx="7518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71600" y="3243263"/>
            <a:ext cx="594360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8916" name="Rectangle 2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40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40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400" b="1" dirty="0">
                <a:solidFill>
                  <a:srgbClr val="002D5D"/>
                </a:solidFill>
                <a:latin typeface="Impact" panose="020B0806030902050204" pitchFamily="34" charset="0"/>
              </a:rPr>
              <a:t>Научная </a:t>
            </a:r>
            <a:r>
              <a:rPr lang="ru-RU" altLang="ru-RU" sz="4400" b="1" dirty="0" smtClean="0">
                <a:solidFill>
                  <a:srgbClr val="002D5D"/>
                </a:solidFill>
                <a:latin typeface="Impact" panose="020B0806030902050204" pitchFamily="34" charset="0"/>
              </a:rPr>
              <a:t>   деятельность</a:t>
            </a:r>
            <a:r>
              <a:rPr lang="ru-RU" altLang="ru-RU" sz="4000" b="1" dirty="0"/>
              <a:t/>
            </a:r>
            <a:br>
              <a:rPr lang="ru-RU" altLang="ru-RU" sz="4000" b="1" dirty="0"/>
            </a:br>
            <a:endParaRPr lang="ru-RU" alt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39941" name="Rectangle 9"/>
          <p:cNvSpPr>
            <a:spLocks noChangeArrowheads="1"/>
          </p:cNvSpPr>
          <p:nvPr/>
        </p:nvSpPr>
        <p:spPr bwMode="auto">
          <a:xfrm>
            <a:off x="381000" y="381000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/>
              <a:t>Научная деятельность</a:t>
            </a:r>
          </a:p>
        </p:txBody>
      </p:sp>
      <p:pic>
        <p:nvPicPr>
          <p:cNvPr id="3994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00500"/>
            <a:ext cx="4000500" cy="2667000"/>
          </a:xfrm>
          <a:prstGeom prst="rect">
            <a:avLst/>
          </a:prstGeom>
          <a:noFill/>
          <a:ln w="38100">
            <a:solidFill>
              <a:srgbClr val="66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52513"/>
            <a:ext cx="3943350" cy="2628900"/>
          </a:xfrm>
          <a:prstGeom prst="rect">
            <a:avLst/>
          </a:prstGeom>
          <a:noFill/>
          <a:ln w="38100">
            <a:solidFill>
              <a:srgbClr val="66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nurgaleeva_it\Downloads\ZELyYHQZir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013" r="-1983" b="13327"/>
          <a:stretch/>
        </p:blipFill>
        <p:spPr bwMode="auto">
          <a:xfrm>
            <a:off x="5150054" y="3941427"/>
            <a:ext cx="3244442" cy="27851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6666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C:\Users\nurgaleeva_it\Downloads\OgQ9hYXcXB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4019550" cy="30146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6666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39100"/>
            <a:ext cx="4716346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nurgaleeva_it\Downloads\9eTnYtHB2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9" y="3839100"/>
            <a:ext cx="4038600" cy="269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nurgaleeva_it\Downloads\9gH2eMsuI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21672"/>
            <a:ext cx="2876550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nurgaleeva_it\Downloads\Xmi_phdUUG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9" y="609600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8559800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9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874014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9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http://f-ing.udsu.ru/cache/Image/6039@box-201803_konferenc_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8" descr="http://f-ing.udsu.ru/cache/Image/6038@box-201803_konferenc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Прямоугольник 6"/>
          <p:cNvSpPr>
            <a:spLocks noChangeArrowheads="1"/>
          </p:cNvSpPr>
          <p:nvPr/>
        </p:nvSpPr>
        <p:spPr bwMode="auto">
          <a:xfrm>
            <a:off x="609600" y="381000"/>
            <a:ext cx="838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 smtClean="0"/>
              <a:t>В марте </a:t>
            </a:r>
            <a:r>
              <a:rPr lang="ru-RU" altLang="ru-RU" sz="1600" dirty="0"/>
              <a:t>2018 г. в </a:t>
            </a:r>
            <a:r>
              <a:rPr lang="ru-RU" altLang="ru-RU" sz="1600" b="1" dirty="0"/>
              <a:t>Санкт-Петербургском Горном университете</a:t>
            </a:r>
            <a:r>
              <a:rPr lang="ru-RU" altLang="ru-RU" sz="1600" dirty="0"/>
              <a:t> состоялась Всероссийская конференция-конкурс студентов выпускного курса, по итогом которой  студенты </a:t>
            </a:r>
            <a:r>
              <a:rPr lang="ru-RU" altLang="ru-RU" sz="1600" dirty="0" err="1"/>
              <a:t>ИНиГ</a:t>
            </a:r>
            <a:r>
              <a:rPr lang="ru-RU" altLang="ru-RU" sz="1600" dirty="0"/>
              <a:t> </a:t>
            </a:r>
            <a:r>
              <a:rPr lang="ru-RU" altLang="ru-RU" sz="1600" dirty="0" err="1"/>
              <a:t>Хатункина</a:t>
            </a:r>
            <a:r>
              <a:rPr lang="ru-RU" altLang="ru-RU" sz="1600" dirty="0"/>
              <a:t> Александра и Леонтьев Илья заняли 3 место, каждый в своей подсекции «Разработка нефтегазовых месторождений» и «Бурение».</a:t>
            </a:r>
          </a:p>
        </p:txBody>
      </p:sp>
      <p:pic>
        <p:nvPicPr>
          <p:cNvPr id="43013" name="Picture 12" descr="http://f-ing.udsu.ru/cache/Image/6042@box-Леоньев_ИН_Диплом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33528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4" descr="http://f-ing.udsu.ru/cache/Image/6044@box-Хатункина_Диплом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962400"/>
            <a:ext cx="34417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f-ing.udsu.ru/cache/Image/5858@box-Конф_Удмуртнефть-18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431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6" descr="http://f-ing.udsu.ru/cache/Image/5879@box-20180316_РНТК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0" descr="http://f-ing.udsu.ru/cache/Image/5929@box-Барышев_РНТК-I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33400"/>
            <a:ext cx="1619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12" descr="http://f-ing.udsu.ru/cache/Image/5932@box-Мустафаев_РНТК-I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0"/>
            <a:ext cx="19050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4" descr="http://f-ing.udsu.ru/cache/Image/5933@box-Перевозчиков_РНТК-I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48000"/>
            <a:ext cx="19050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16" descr="http://f-ing.udsu.ru/cache/Image/5930@box-Дубовцев_РНТК-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"/>
            <a:ext cx="16732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>
              <a:solidFill>
                <a:srgbClr val="000000"/>
              </a:solidFill>
            </a:endParaRPr>
          </a:p>
        </p:txBody>
      </p:sp>
      <p:pic>
        <p:nvPicPr>
          <p:cNvPr id="4608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381000"/>
            <a:ext cx="7518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47800" y="3276600"/>
            <a:ext cx="594360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6085" name="Rectangle 2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/>
          </a:p>
        </p:txBody>
      </p:sp>
      <p:sp>
        <p:nvSpPr>
          <p:cNvPr id="4608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40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40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400" b="1" dirty="0" err="1">
                <a:solidFill>
                  <a:srgbClr val="002D5D"/>
                </a:solidFill>
                <a:latin typeface="Impact" panose="020B0806030902050204" pitchFamily="34" charset="0"/>
              </a:rPr>
              <a:t>Внеучебная</a:t>
            </a:r>
            <a:r>
              <a:rPr lang="ru-RU" altLang="ru-RU" sz="4400" b="1" dirty="0">
                <a:solidFill>
                  <a:srgbClr val="002D5D"/>
                </a:solidFill>
                <a:latin typeface="Impact" panose="020B0806030902050204" pitchFamily="34" charset="0"/>
              </a:rPr>
              <a:t> </a:t>
            </a:r>
            <a:r>
              <a:rPr lang="ru-RU" altLang="ru-RU" sz="4400" b="1" dirty="0" smtClean="0">
                <a:solidFill>
                  <a:srgbClr val="002D5D"/>
                </a:solidFill>
                <a:latin typeface="Impact" panose="020B0806030902050204" pitchFamily="34" charset="0"/>
              </a:rPr>
              <a:t>   жизнь</a:t>
            </a:r>
            <a:r>
              <a:rPr lang="ru-RU" altLang="ru-RU" sz="4000" b="1" dirty="0"/>
              <a:t/>
            </a:r>
            <a:br>
              <a:rPr lang="ru-RU" altLang="ru-RU" sz="4000" b="1" dirty="0"/>
            </a:br>
            <a:endParaRPr lang="ru-RU" alt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47107" name="Rectangle 2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/>
          </a:p>
        </p:txBody>
      </p:sp>
      <p:sp>
        <p:nvSpPr>
          <p:cNvPr id="47108" name="Rectangle 6"/>
          <p:cNvSpPr>
            <a:spLocks noChangeArrowheads="1"/>
          </p:cNvSpPr>
          <p:nvPr/>
        </p:nvSpPr>
        <p:spPr bwMode="auto">
          <a:xfrm>
            <a:off x="381000" y="3810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/>
              <a:t>Внеучебная жизнь – Туристический слет</a:t>
            </a:r>
          </a:p>
        </p:txBody>
      </p:sp>
      <p:pic>
        <p:nvPicPr>
          <p:cNvPr id="4710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944563"/>
            <a:ext cx="3517900" cy="26384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46"/>
          <a:stretch>
            <a:fillRect/>
          </a:stretch>
        </p:blipFill>
        <p:spPr bwMode="auto">
          <a:xfrm>
            <a:off x="5432425" y="3838575"/>
            <a:ext cx="3276600" cy="27860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1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9" y="930275"/>
            <a:ext cx="4327525" cy="27447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5981" r="8771" b="20238"/>
          <a:stretch>
            <a:fillRect/>
          </a:stretch>
        </p:blipFill>
        <p:spPr bwMode="auto">
          <a:xfrm>
            <a:off x="390525" y="3825875"/>
            <a:ext cx="4649788" cy="2819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381000" y="3810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/>
              <a:t>Внеучебная жизнь – Поход первокурсника</a:t>
            </a:r>
          </a:p>
        </p:txBody>
      </p:sp>
      <p:pic>
        <p:nvPicPr>
          <p:cNvPr id="48134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t="31113" r="7037" b="17776"/>
          <a:stretch>
            <a:fillRect/>
          </a:stretch>
        </p:blipFill>
        <p:spPr bwMode="auto">
          <a:xfrm>
            <a:off x="990600" y="3738563"/>
            <a:ext cx="3460750" cy="3003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8888"/>
          <a:stretch>
            <a:fillRect/>
          </a:stretch>
        </p:blipFill>
        <p:spPr bwMode="auto">
          <a:xfrm>
            <a:off x="347663" y="952500"/>
            <a:ext cx="4572000" cy="2590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nurgaleeva_it\Downloads\Dnoyq3QWjG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95363"/>
            <a:ext cx="3657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/>
          </a:p>
        </p:txBody>
      </p:sp>
      <p:sp>
        <p:nvSpPr>
          <p:cNvPr id="18436" name="Rectangle 10"/>
          <p:cNvSpPr>
            <a:spLocks noChangeArrowheads="1"/>
          </p:cNvSpPr>
          <p:nvPr/>
        </p:nvSpPr>
        <p:spPr bwMode="auto">
          <a:xfrm>
            <a:off x="152400" y="886490"/>
            <a:ext cx="4953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 smtClean="0"/>
              <a:t>	Инициаторами </a:t>
            </a:r>
            <a:r>
              <a:rPr lang="ru-RU" altLang="ru-RU" sz="2000" dirty="0"/>
              <a:t>создания Нефтяного факультета при классическом университете стали ректор </a:t>
            </a:r>
            <a:r>
              <a:rPr lang="ru-RU" altLang="ru-RU" sz="2000" dirty="0" err="1"/>
              <a:t>УдГУ</a:t>
            </a:r>
            <a:r>
              <a:rPr lang="ru-RU" altLang="ru-RU" sz="2000" dirty="0"/>
              <a:t>, профессор </a:t>
            </a:r>
            <a:r>
              <a:rPr lang="ru-RU" altLang="ru-RU" sz="2000" b="1" dirty="0"/>
              <a:t>Виталий Анатольевич Журавлев</a:t>
            </a:r>
            <a:r>
              <a:rPr lang="ru-RU" altLang="ru-RU" sz="2000" dirty="0"/>
              <a:t> и генеральный директор ОАО «</a:t>
            </a:r>
            <a:r>
              <a:rPr lang="ru-RU" altLang="ru-RU" sz="2000" dirty="0" err="1"/>
              <a:t>Удмуртнефть</a:t>
            </a:r>
            <a:r>
              <a:rPr lang="ru-RU" altLang="ru-RU" sz="2000" dirty="0"/>
              <a:t>», профессор </a:t>
            </a:r>
            <a:r>
              <a:rPr lang="ru-RU" altLang="ru-RU" sz="2000" b="1" dirty="0"/>
              <a:t>Валентин Иванович Кудинов</a:t>
            </a:r>
            <a:r>
              <a:rPr lang="ru-RU" altLang="ru-RU" sz="2000" dirty="0"/>
              <a:t>. </a:t>
            </a:r>
          </a:p>
        </p:txBody>
      </p:sp>
      <p:sp>
        <p:nvSpPr>
          <p:cNvPr id="18437" name="Title 1"/>
          <p:cNvSpPr>
            <a:spLocks/>
          </p:cNvSpPr>
          <p:nvPr/>
        </p:nvSpPr>
        <p:spPr bwMode="auto">
          <a:xfrm>
            <a:off x="457200" y="3810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/>
              <a:t>Общая информация</a:t>
            </a:r>
            <a:endParaRPr lang="en-US" altLang="ru-RU" sz="2400"/>
          </a:p>
        </p:txBody>
      </p:sp>
      <p:sp>
        <p:nvSpPr>
          <p:cNvPr id="18438" name="Rectangle 10"/>
          <p:cNvSpPr>
            <a:spLocks noChangeArrowheads="1"/>
          </p:cNvSpPr>
          <p:nvPr/>
        </p:nvSpPr>
        <p:spPr bwMode="auto">
          <a:xfrm>
            <a:off x="152400" y="3565525"/>
            <a:ext cx="52578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 smtClean="0"/>
              <a:t>	Деканом </a:t>
            </a:r>
            <a:r>
              <a:rPr lang="ru-RU" altLang="ru-RU" sz="2000" dirty="0"/>
              <a:t>факультета был назначен директор УКК «</a:t>
            </a:r>
            <a:r>
              <a:rPr lang="ru-RU" altLang="ru-RU" sz="2000" dirty="0" err="1"/>
              <a:t>Удмуртнефть</a:t>
            </a:r>
            <a:r>
              <a:rPr lang="ru-RU" altLang="ru-RU" sz="2000" dirty="0"/>
              <a:t>» </a:t>
            </a:r>
            <a:r>
              <a:rPr lang="ru-RU" altLang="ru-RU" sz="2000" b="1" dirty="0"/>
              <a:t>Алексей Яковлевич Волков</a:t>
            </a:r>
            <a:r>
              <a:rPr lang="ru-RU" altLang="ru-RU" sz="2000" dirty="0"/>
              <a:t>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/>
              <a:t>Первый набор студентов был проведен в июле – августе того же 1993 г. на специальность «Разработка и эксплуатация нефтяных и газовых месторождений» и открыта выпускающая кафедра с одноименным названием – РЭНГМ.</a:t>
            </a:r>
          </a:p>
        </p:txBody>
      </p:sp>
      <p:pic>
        <p:nvPicPr>
          <p:cNvPr id="1843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4025900"/>
            <a:ext cx="2743200" cy="2179638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0" name="Rectangle 10"/>
          <p:cNvSpPr>
            <a:spLocks noChangeArrowheads="1"/>
          </p:cNvSpPr>
          <p:nvPr/>
        </p:nvSpPr>
        <p:spPr bwMode="auto">
          <a:xfrm>
            <a:off x="5511800" y="6329363"/>
            <a:ext cx="365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/>
              <a:t>Алексей Яковлевич Волков</a:t>
            </a:r>
            <a:endParaRPr lang="ru-RU" altLang="ru-RU" sz="14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/>
              <a:t> </a:t>
            </a:r>
            <a:r>
              <a:rPr lang="ru-RU" altLang="ru-RU" sz="1400" dirty="0"/>
              <a:t>к.э.н., профессор</a:t>
            </a:r>
          </a:p>
        </p:txBody>
      </p:sp>
      <p:pic>
        <p:nvPicPr>
          <p:cNvPr id="18441" name="Picture 11" descr="Кудинов 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1" r="3288" b="5356"/>
          <a:stretch>
            <a:fillRect/>
          </a:stretch>
        </p:blipFill>
        <p:spPr bwMode="auto">
          <a:xfrm>
            <a:off x="6235700" y="590550"/>
            <a:ext cx="1828800" cy="222885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2" name="Rectangle 12"/>
          <p:cNvSpPr>
            <a:spLocks noChangeArrowheads="1"/>
          </p:cNvSpPr>
          <p:nvPr/>
        </p:nvSpPr>
        <p:spPr bwMode="auto">
          <a:xfrm>
            <a:off x="5410200" y="2819400"/>
            <a:ext cx="365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/>
              <a:t>Валентин Иванович Кудинов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/>
              <a:t>д.т.н.,</a:t>
            </a:r>
            <a:r>
              <a:rPr lang="ru-RU" altLang="ru-RU" sz="1400" b="1" dirty="0"/>
              <a:t> </a:t>
            </a:r>
            <a:r>
              <a:rPr lang="ru-RU" altLang="ru-RU" sz="1400" dirty="0"/>
              <a:t>профессор, академик РАЕН, РИА, Лауреат Государственных премий в области науки и техники РФ и Удмуртии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ChangeArrowheads="1"/>
          </p:cNvSpPr>
          <p:nvPr/>
        </p:nvSpPr>
        <p:spPr bwMode="auto">
          <a:xfrm>
            <a:off x="381000" y="381000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/>
              <a:t>Внеучебная жизнь - турслет и «Первопроходец»</a:t>
            </a:r>
          </a:p>
        </p:txBody>
      </p:sp>
      <p:pic>
        <p:nvPicPr>
          <p:cNvPr id="4915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5" b="17760"/>
          <a:stretch>
            <a:fillRect/>
          </a:stretch>
        </p:blipFill>
        <p:spPr bwMode="auto">
          <a:xfrm>
            <a:off x="5295900" y="876300"/>
            <a:ext cx="3009900" cy="26003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3676650"/>
            <a:ext cx="4457700" cy="297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nurgaleeva_it\Downloads\index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9" r="9564"/>
          <a:stretch/>
        </p:blipFill>
        <p:spPr bwMode="auto">
          <a:xfrm>
            <a:off x="609600" y="3676649"/>
            <a:ext cx="2997666" cy="314989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C:\Users\nurgaleeva_it\Downloads\index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9" b="9561"/>
          <a:stretch/>
        </p:blipFill>
        <p:spPr bwMode="auto">
          <a:xfrm>
            <a:off x="638961" y="947956"/>
            <a:ext cx="3996234" cy="248104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51203" name="Rectangle 6"/>
          <p:cNvSpPr>
            <a:spLocks noChangeArrowheads="1"/>
          </p:cNvSpPr>
          <p:nvPr/>
        </p:nvSpPr>
        <p:spPr bwMode="auto">
          <a:xfrm>
            <a:off x="381000" y="381000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/>
              <a:t>Внеучебная жизнь – поездка в пещеры</a:t>
            </a:r>
          </a:p>
        </p:txBody>
      </p:sp>
      <p:pic>
        <p:nvPicPr>
          <p:cNvPr id="51204" name="Picture 7" descr="CIMG0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7" b="12698"/>
          <a:stretch>
            <a:fillRect/>
          </a:stretch>
        </p:blipFill>
        <p:spPr bwMode="auto">
          <a:xfrm>
            <a:off x="381000" y="838200"/>
            <a:ext cx="4114800" cy="287972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8" descr="PA2702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3840163" cy="287972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9" descr="PA2700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8" b="14224"/>
          <a:stretch>
            <a:fillRect/>
          </a:stretch>
        </p:blipFill>
        <p:spPr bwMode="auto">
          <a:xfrm>
            <a:off x="4800600" y="838200"/>
            <a:ext cx="3841750" cy="287972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7" name="Picture 10" descr="DSCF11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8" r="3030" b="15396"/>
          <a:stretch>
            <a:fillRect/>
          </a:stretch>
        </p:blipFill>
        <p:spPr bwMode="auto">
          <a:xfrm>
            <a:off x="381000" y="3886200"/>
            <a:ext cx="4114800" cy="2878138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52227" name="Rectangle 2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/>
          </a:p>
        </p:txBody>
      </p:sp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381000" y="381000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 err="1"/>
              <a:t>Внеучебная</a:t>
            </a:r>
            <a:r>
              <a:rPr lang="ru-RU" altLang="ru-RU" sz="2400" b="1" dirty="0"/>
              <a:t> жизнь -   театральные постановки</a:t>
            </a:r>
          </a:p>
        </p:txBody>
      </p:sp>
      <p:pic>
        <p:nvPicPr>
          <p:cNvPr id="52229" name="Picture 12" descr="https://pp.userapi.com/c848620/v848620022/c00a6/3YYIGlrVpY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886200"/>
            <a:ext cx="425569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7" y="838200"/>
            <a:ext cx="4255697" cy="283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085" y="3884965"/>
            <a:ext cx="4229340" cy="282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836087"/>
            <a:ext cx="4229340" cy="2801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" t="7315" r="6503" b="4901"/>
          <a:stretch>
            <a:fillRect/>
          </a:stretch>
        </p:blipFill>
        <p:spPr bwMode="auto">
          <a:xfrm>
            <a:off x="4700588" y="633413"/>
            <a:ext cx="4252912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33413"/>
            <a:ext cx="4306887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" t="14476" r="6506"/>
          <a:stretch>
            <a:fillRect/>
          </a:stretch>
        </p:blipFill>
        <p:spPr bwMode="auto">
          <a:xfrm>
            <a:off x="152400" y="3789363"/>
            <a:ext cx="4267200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3789363"/>
            <a:ext cx="4286250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533400" y="381000"/>
            <a:ext cx="807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 err="1"/>
              <a:t>Внеучебная</a:t>
            </a:r>
            <a:r>
              <a:rPr lang="ru-RU" altLang="ru-RU" sz="2400" b="1" dirty="0"/>
              <a:t> жизнь – Кросс первокурсников</a:t>
            </a:r>
          </a:p>
        </p:txBody>
      </p:sp>
      <p:pic>
        <p:nvPicPr>
          <p:cNvPr id="5427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3"/>
          <a:stretch>
            <a:fillRect/>
          </a:stretch>
        </p:blipFill>
        <p:spPr bwMode="auto">
          <a:xfrm>
            <a:off x="1143000" y="990600"/>
            <a:ext cx="4254500" cy="2895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nurgaleeva_it\Downloads\oXKaKerA_Y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7" r="3184"/>
          <a:stretch/>
        </p:blipFill>
        <p:spPr bwMode="auto">
          <a:xfrm>
            <a:off x="609541" y="3952875"/>
            <a:ext cx="5016617" cy="260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nurgaleeva_it\Downloads\7e15Ase5hV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1419874"/>
            <a:ext cx="3249613" cy="493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nurgaleeva_it\Desktop\kZY6gF9PNm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5767388" cy="576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1984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>
              <a:solidFill>
                <a:srgbClr val="000000"/>
              </a:solidFill>
            </a:endParaRPr>
          </a:p>
        </p:txBody>
      </p:sp>
      <p:pic>
        <p:nvPicPr>
          <p:cNvPr id="55299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381000"/>
            <a:ext cx="7518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47800" y="3276600"/>
            <a:ext cx="594360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5301" name="Rectangle 2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/>
          </a:p>
        </p:txBody>
      </p:sp>
      <p:sp>
        <p:nvSpPr>
          <p:cNvPr id="5530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40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40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400" b="1" dirty="0">
                <a:solidFill>
                  <a:srgbClr val="002D5D"/>
                </a:solidFill>
                <a:latin typeface="Impact" panose="020B0806030902050204" pitchFamily="34" charset="0"/>
              </a:rPr>
              <a:t>Выпускники </a:t>
            </a:r>
            <a:r>
              <a:rPr lang="ru-RU" altLang="ru-RU" sz="4400" b="1" dirty="0" smtClean="0">
                <a:solidFill>
                  <a:srgbClr val="002D5D"/>
                </a:solidFill>
                <a:latin typeface="Impact" panose="020B0806030902050204" pitchFamily="34" charset="0"/>
              </a:rPr>
              <a:t> Института</a:t>
            </a:r>
            <a:r>
              <a:rPr lang="ru-RU" altLang="ru-RU" sz="4000" b="1" dirty="0"/>
              <a:t/>
            </a:r>
            <a:br>
              <a:rPr lang="ru-RU" altLang="ru-RU" sz="4000" b="1" dirty="0"/>
            </a:br>
            <a:endParaRPr lang="ru-RU" alt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56323" name="Rectangle 2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/>
          </a:p>
        </p:txBody>
      </p:sp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228600" y="1154113"/>
            <a:ext cx="88392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 smtClean="0"/>
              <a:t>	Выпускники </a:t>
            </a:r>
            <a:r>
              <a:rPr lang="ru-RU" altLang="ru-RU" sz="2800" dirty="0"/>
              <a:t>востребованы и работают в нефтяных и энергетических компаниях </a:t>
            </a:r>
            <a:r>
              <a:rPr lang="ru-RU" altLang="ru-RU" sz="2800" b="1" dirty="0"/>
              <a:t>Удмуртской Республики, Урала, Сибири, Поволжья, ближнего и дальнего зарубежья</a:t>
            </a:r>
            <a:r>
              <a:rPr lang="ru-RU" altLang="ru-RU" sz="2800" dirty="0"/>
              <a:t> на различных инженерных должностях, в том числе и руководящих должностях.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 smtClean="0"/>
              <a:t>	После </a:t>
            </a:r>
            <a:r>
              <a:rPr lang="ru-RU" altLang="ru-RU" sz="2800" dirty="0"/>
              <a:t>защиты выпускных работ деканат </a:t>
            </a:r>
            <a:r>
              <a:rPr lang="ru-RU" altLang="ru-RU" sz="2800" b="1" dirty="0"/>
              <a:t>обеспечивает трудоустройство</a:t>
            </a:r>
            <a:r>
              <a:rPr lang="ru-RU" altLang="ru-RU" sz="2800" dirty="0"/>
              <a:t> выпускников, </a:t>
            </a:r>
            <a:r>
              <a:rPr lang="ru-RU" altLang="ru-RU" sz="2800" b="1" dirty="0"/>
              <a:t>контролирует выполнение условий договора работодателем</a:t>
            </a:r>
            <a:r>
              <a:rPr lang="ru-RU" altLang="ru-RU" sz="2800" dirty="0"/>
              <a:t> при приеме на работу, </a:t>
            </a:r>
            <a:r>
              <a:rPr lang="ru-RU" altLang="ru-RU" sz="2800" b="1" dirty="0"/>
              <a:t>поддерживает связь с выпускниками</a:t>
            </a:r>
            <a:r>
              <a:rPr lang="ru-RU" altLang="ru-RU" sz="2800" dirty="0"/>
              <a:t> и </a:t>
            </a:r>
            <a:r>
              <a:rPr lang="ru-RU" altLang="ru-RU" sz="2800" b="1" dirty="0"/>
              <a:t>следит за их профессиональным ростом</a:t>
            </a:r>
            <a:r>
              <a:rPr lang="ru-RU" altLang="ru-RU" sz="2800" dirty="0"/>
              <a:t>.</a:t>
            </a:r>
          </a:p>
        </p:txBody>
      </p:sp>
      <p:sp>
        <p:nvSpPr>
          <p:cNvPr id="56325" name="Rectangle 6"/>
          <p:cNvSpPr>
            <a:spLocks noChangeArrowheads="1"/>
          </p:cNvSpPr>
          <p:nvPr/>
        </p:nvSpPr>
        <p:spPr bwMode="auto">
          <a:xfrm>
            <a:off x="2209800" y="482600"/>
            <a:ext cx="434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 smtClean="0"/>
              <a:t>Выпускники Института </a:t>
            </a:r>
            <a:endParaRPr lang="ru-RU" alt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57347" name="Rectangle 2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/>
          </a:p>
        </p:txBody>
      </p:sp>
      <p:sp>
        <p:nvSpPr>
          <p:cNvPr id="57348" name="Rectangle 6"/>
          <p:cNvSpPr>
            <a:spLocks noChangeArrowheads="1"/>
          </p:cNvSpPr>
          <p:nvPr/>
        </p:nvSpPr>
        <p:spPr bwMode="auto">
          <a:xfrm>
            <a:off x="2527300" y="457200"/>
            <a:ext cx="434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 smtClean="0"/>
              <a:t>Выпускники Института</a:t>
            </a:r>
            <a:endParaRPr lang="ru-RU" altLang="ru-RU" sz="2400" b="1" dirty="0"/>
          </a:p>
        </p:txBody>
      </p:sp>
      <p:sp>
        <p:nvSpPr>
          <p:cNvPr id="57350" name="Rectangle 7"/>
          <p:cNvSpPr>
            <a:spLocks noChangeArrowheads="1"/>
          </p:cNvSpPr>
          <p:nvPr/>
        </p:nvSpPr>
        <p:spPr bwMode="auto">
          <a:xfrm>
            <a:off x="2819400" y="1430338"/>
            <a:ext cx="3810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de-DE" altLang="ru-RU" sz="2400"/>
          </a:p>
        </p:txBody>
      </p:sp>
      <p:sp>
        <p:nvSpPr>
          <p:cNvPr id="57351" name="Прямоугольник 2"/>
          <p:cNvSpPr>
            <a:spLocks noChangeArrowheads="1"/>
          </p:cNvSpPr>
          <p:nvPr/>
        </p:nvSpPr>
        <p:spPr bwMode="auto">
          <a:xfrm>
            <a:off x="381000" y="864765"/>
            <a:ext cx="8505825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de-DE" altLang="ru-RU" sz="2000" b="1" dirty="0" err="1"/>
              <a:t>Федоров</a:t>
            </a:r>
            <a:r>
              <a:rPr lang="ru-RU" altLang="ru-RU" sz="2000" b="1" dirty="0"/>
              <a:t> </a:t>
            </a:r>
            <a:r>
              <a:rPr lang="de-DE" altLang="ru-RU" sz="2000" b="1" dirty="0"/>
              <a:t>Ю.В.</a:t>
            </a:r>
            <a:r>
              <a:rPr lang="ru-RU" altLang="ru-RU" sz="2000" dirty="0"/>
              <a:t> </a:t>
            </a:r>
            <a:r>
              <a:rPr lang="de-DE" altLang="ru-RU" sz="2000" dirty="0"/>
              <a:t>–</a:t>
            </a:r>
            <a:r>
              <a:rPr lang="ru-RU" altLang="ru-RU" sz="2000" dirty="0"/>
              <a:t> </a:t>
            </a:r>
            <a:r>
              <a:rPr lang="ru-RU" sz="2000" dirty="0"/>
              <a:t>член Совета </a:t>
            </a:r>
            <a:r>
              <a:rPr lang="ru-RU" sz="2000" dirty="0" smtClean="0"/>
              <a:t>Федерации, </a:t>
            </a:r>
            <a:r>
              <a:rPr lang="ru-RU" altLang="ru-RU" sz="2000" dirty="0" smtClean="0"/>
              <a:t>п</a:t>
            </a:r>
            <a:r>
              <a:rPr lang="ru-RU" sz="2000" dirty="0" smtClean="0"/>
              <a:t>редставитель </a:t>
            </a:r>
            <a:r>
              <a:rPr lang="ru-RU" sz="2000" dirty="0"/>
              <a:t>от законодательного (представительного) органа государственной власти Удмуртской </a:t>
            </a:r>
            <a:r>
              <a:rPr lang="ru-RU" sz="2000" dirty="0" smtClean="0"/>
              <a:t>Республики</a:t>
            </a:r>
            <a:endParaRPr lang="en-US" sz="2000" dirty="0" smtClean="0"/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de-DE" altLang="ru-RU" sz="2000" b="1" dirty="0" err="1" smtClean="0"/>
              <a:t>Кунаева</a:t>
            </a:r>
            <a:r>
              <a:rPr lang="de-DE" altLang="ru-RU" sz="2000" b="1" dirty="0" smtClean="0"/>
              <a:t> </a:t>
            </a:r>
            <a:r>
              <a:rPr lang="de-DE" altLang="ru-RU" sz="2000" b="1" dirty="0"/>
              <a:t>А.С.</a:t>
            </a:r>
            <a:r>
              <a:rPr lang="de-DE" altLang="ru-RU" sz="2000" dirty="0"/>
              <a:t> – </a:t>
            </a:r>
            <a:r>
              <a:rPr lang="de-DE" altLang="ru-RU" sz="2000" dirty="0" err="1"/>
              <a:t>российская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биатлонистка</a:t>
            </a:r>
            <a:r>
              <a:rPr lang="de-DE" altLang="ru-RU" sz="2000" dirty="0"/>
              <a:t>, </a:t>
            </a:r>
            <a:r>
              <a:rPr lang="de-DE" altLang="ru-RU" sz="2000" dirty="0" err="1"/>
              <a:t>трёхкратная</a:t>
            </a:r>
            <a:r>
              <a:rPr lang="de-DE" altLang="ru-RU" sz="2000" dirty="0"/>
              <a:t> </a:t>
            </a:r>
            <a:r>
              <a:rPr lang="de-DE" altLang="ru-RU" sz="2000" dirty="0" err="1"/>
              <a:t>чемпионка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Всемирной</a:t>
            </a:r>
            <a:r>
              <a:rPr lang="de-DE" altLang="ru-RU" sz="2000" dirty="0"/>
              <a:t> </a:t>
            </a:r>
            <a:r>
              <a:rPr lang="de-DE" altLang="ru-RU" sz="2000" dirty="0" err="1"/>
              <a:t>Универсиады</a:t>
            </a:r>
            <a:r>
              <a:rPr lang="de-DE" altLang="ru-RU" sz="2000" dirty="0"/>
              <a:t> 2009 г. </a:t>
            </a:r>
            <a:r>
              <a:rPr lang="de-DE" altLang="ru-RU" sz="2000" dirty="0" err="1"/>
              <a:t>Мастер</a:t>
            </a:r>
            <a:r>
              <a:rPr lang="de-DE" altLang="ru-RU" sz="2000" dirty="0"/>
              <a:t> </a:t>
            </a:r>
            <a:r>
              <a:rPr lang="de-DE" altLang="ru-RU" sz="2000" dirty="0" err="1"/>
              <a:t>спорта</a:t>
            </a:r>
            <a:r>
              <a:rPr lang="de-DE" altLang="ru-RU" sz="2000" dirty="0"/>
              <a:t> </a:t>
            </a:r>
            <a:r>
              <a:rPr lang="de-DE" altLang="ru-RU" sz="2000" dirty="0" err="1"/>
              <a:t>России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международного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класса</a:t>
            </a:r>
            <a:r>
              <a:rPr lang="de-DE" altLang="ru-RU" sz="2000" dirty="0"/>
              <a:t>. </a:t>
            </a:r>
            <a:r>
              <a:rPr lang="de-DE" altLang="ru-RU" sz="2000" dirty="0" err="1"/>
              <a:t>Член</a:t>
            </a:r>
            <a:r>
              <a:rPr lang="de-DE" altLang="ru-RU" sz="2000" dirty="0"/>
              <a:t> </a:t>
            </a:r>
            <a:r>
              <a:rPr lang="de-DE" altLang="ru-RU" sz="2000" dirty="0" err="1"/>
              <a:t>сборной</a:t>
            </a:r>
            <a:r>
              <a:rPr lang="de-DE" altLang="ru-RU" sz="2000" dirty="0"/>
              <a:t> </a:t>
            </a:r>
            <a:r>
              <a:rPr lang="de-DE" altLang="ru-RU" sz="2000" dirty="0" err="1"/>
              <a:t>России</a:t>
            </a:r>
            <a:r>
              <a:rPr lang="de-DE" altLang="ru-RU" sz="2000" dirty="0"/>
              <a:t>.</a:t>
            </a:r>
            <a:endParaRPr lang="ru-RU" altLang="ru-RU" sz="2000" dirty="0"/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de-DE" altLang="ru-RU" sz="2000" b="1" dirty="0" err="1"/>
              <a:t>Сугаипов</a:t>
            </a:r>
            <a:r>
              <a:rPr lang="de-DE" altLang="ru-RU" sz="2000" b="1" dirty="0"/>
              <a:t> Д.А.</a:t>
            </a:r>
            <a:r>
              <a:rPr lang="de-DE" altLang="ru-RU" sz="2000" dirty="0"/>
              <a:t> – </a:t>
            </a:r>
            <a:r>
              <a:rPr lang="de-DE" altLang="ru-RU" sz="2000" dirty="0" err="1"/>
              <a:t>к.т.н</a:t>
            </a:r>
            <a:r>
              <a:rPr lang="de-DE" altLang="ru-RU" sz="2000" dirty="0"/>
              <a:t>., </a:t>
            </a:r>
            <a:r>
              <a:rPr lang="ru-RU" altLang="ru-RU" sz="2000" dirty="0" smtClean="0"/>
              <a:t>генеральный директор </a:t>
            </a:r>
            <a:r>
              <a:rPr lang="en-US" altLang="ru-RU" sz="2000" dirty="0" smtClean="0"/>
              <a:t> </a:t>
            </a:r>
            <a:r>
              <a:rPr lang="ru-RU" altLang="ru-RU" sz="2000" dirty="0" smtClean="0"/>
              <a:t>ООО </a:t>
            </a:r>
            <a:r>
              <a:rPr lang="ru-RU" altLang="ru-RU" sz="2000" dirty="0"/>
              <a:t>«Газпром </a:t>
            </a:r>
            <a:r>
              <a:rPr lang="ru-RU" altLang="ru-RU" sz="2000" dirty="0" smtClean="0"/>
              <a:t>бурение»</a:t>
            </a:r>
            <a:endParaRPr lang="en-US" altLang="ru-RU" sz="2000" dirty="0"/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de-DE" altLang="ru-RU" sz="2000" b="1" dirty="0" err="1"/>
              <a:t>Масалкин</a:t>
            </a:r>
            <a:r>
              <a:rPr lang="de-DE" altLang="ru-RU" sz="2000" b="1" dirty="0"/>
              <a:t> Ю.В.</a:t>
            </a:r>
            <a:r>
              <a:rPr lang="de-DE" altLang="ru-RU" sz="2000" dirty="0"/>
              <a:t> – </a:t>
            </a:r>
            <a:r>
              <a:rPr lang="ru-RU" sz="2000" dirty="0"/>
              <a:t>директор дирекции по геологоразведке и развитию ресурсной </a:t>
            </a:r>
            <a:r>
              <a:rPr lang="ru-RU" sz="2000" dirty="0" smtClean="0"/>
              <a:t>базы</a:t>
            </a:r>
            <a:r>
              <a:rPr lang="en-US" sz="2000" dirty="0" smtClean="0"/>
              <a:t> </a:t>
            </a:r>
            <a:r>
              <a:rPr lang="ru-RU" sz="2000" dirty="0" smtClean="0"/>
              <a:t>ПАО «Газпром нефть»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smtClean="0"/>
              <a:t>Шульга </a:t>
            </a:r>
            <a:r>
              <a:rPr lang="ru-RU" altLang="ru-RU" sz="2000" b="1" dirty="0"/>
              <a:t>О.А. </a:t>
            </a:r>
            <a:r>
              <a:rPr lang="ru-RU" altLang="ru-RU" sz="2000" dirty="0"/>
              <a:t>– ген. директор ОАО «Ульяновск нефть</a:t>
            </a:r>
            <a:r>
              <a:rPr lang="ru-RU" altLang="ru-RU" sz="2000" dirty="0" smtClean="0"/>
              <a:t>»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ru-RU" sz="2000" b="1" dirty="0" err="1"/>
              <a:t>Овечкин</a:t>
            </a:r>
            <a:r>
              <a:rPr lang="de-DE" altLang="ru-RU" sz="2000" b="1" dirty="0"/>
              <a:t> А.В.</a:t>
            </a:r>
            <a:r>
              <a:rPr lang="de-DE" altLang="ru-RU" sz="2000" dirty="0"/>
              <a:t> – </a:t>
            </a:r>
            <a:r>
              <a:rPr lang="de-DE" altLang="ru-RU" sz="2000" dirty="0" err="1"/>
              <a:t>ген</a:t>
            </a:r>
            <a:r>
              <a:rPr lang="ru-RU" altLang="ru-RU" sz="2000" dirty="0"/>
              <a:t>.</a:t>
            </a:r>
            <a:r>
              <a:rPr lang="de-DE" altLang="ru-RU" sz="2000" dirty="0"/>
              <a:t> </a:t>
            </a:r>
            <a:r>
              <a:rPr lang="ru-RU" altLang="ru-RU" sz="2000" dirty="0"/>
              <a:t>д</a:t>
            </a:r>
            <a:r>
              <a:rPr lang="de-DE" altLang="ru-RU" sz="2000" dirty="0" err="1"/>
              <a:t>иректор</a:t>
            </a:r>
            <a:r>
              <a:rPr lang="ru-RU" altLang="ru-RU" sz="2000" dirty="0"/>
              <a:t> </a:t>
            </a:r>
            <a:r>
              <a:rPr lang="ru-RU" sz="2000" dirty="0"/>
              <a:t>ЗАО "Газпром нефть Оренбург" </a:t>
            </a:r>
            <a:endParaRPr lang="ru-RU" sz="2000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ru-RU" sz="2000" b="1" dirty="0" err="1" smtClean="0"/>
              <a:t>Пенкин</a:t>
            </a:r>
            <a:r>
              <a:rPr lang="de-DE" altLang="ru-RU" sz="2000" b="1" dirty="0" smtClean="0"/>
              <a:t> </a:t>
            </a:r>
            <a:r>
              <a:rPr lang="de-DE" altLang="ru-RU" sz="2000" b="1" dirty="0"/>
              <a:t>А.В.</a:t>
            </a:r>
            <a:r>
              <a:rPr lang="de-DE" altLang="ru-RU" sz="2000" dirty="0"/>
              <a:t> – </a:t>
            </a:r>
            <a:r>
              <a:rPr lang="de-DE" altLang="ru-RU" sz="2000" dirty="0" err="1"/>
              <a:t>первый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заместитель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генерального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директора</a:t>
            </a:r>
            <a:r>
              <a:rPr lang="de-DE" altLang="ru-RU" sz="2000" dirty="0"/>
              <a:t> ООО «</a:t>
            </a:r>
            <a:r>
              <a:rPr lang="de-DE" altLang="ru-RU" sz="2000" dirty="0" err="1"/>
              <a:t>Буровые</a:t>
            </a:r>
            <a:r>
              <a:rPr lang="de-DE" altLang="ru-RU" sz="2000" dirty="0"/>
              <a:t> </a:t>
            </a:r>
            <a:r>
              <a:rPr lang="de-DE" altLang="ru-RU" sz="2000" dirty="0" err="1"/>
              <a:t>системы</a:t>
            </a:r>
            <a:r>
              <a:rPr lang="ru-RU" altLang="ru-RU" sz="2000" dirty="0" smtClean="0"/>
              <a:t>»</a:t>
            </a:r>
            <a:endParaRPr lang="ru-RU" altLang="ru-RU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ru-RU" sz="2000" b="1" dirty="0" err="1"/>
              <a:t>Гавриков</a:t>
            </a:r>
            <a:r>
              <a:rPr lang="de-DE" altLang="ru-RU" sz="2000" b="1" dirty="0"/>
              <a:t> А.Л.</a:t>
            </a:r>
            <a:r>
              <a:rPr lang="de-DE" altLang="ru-RU" sz="2000" dirty="0"/>
              <a:t> – </a:t>
            </a:r>
            <a:r>
              <a:rPr lang="ru-RU" sz="2000" dirty="0" smtClean="0"/>
              <a:t>заместитель </a:t>
            </a:r>
            <a:r>
              <a:rPr lang="ru-RU" sz="2000" dirty="0"/>
              <a:t>генерального директора по стратегическому развитию и планированию ООО «УДС нефть</a:t>
            </a:r>
            <a:r>
              <a:rPr lang="ru-RU" sz="2000" dirty="0" smtClean="0"/>
              <a:t>»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ru-RU" sz="2000" b="1" dirty="0" err="1" smtClean="0"/>
              <a:t>Волгин</a:t>
            </a:r>
            <a:r>
              <a:rPr lang="de-DE" altLang="ru-RU" sz="2000" b="1" dirty="0" smtClean="0"/>
              <a:t> </a:t>
            </a:r>
            <a:r>
              <a:rPr lang="de-DE" altLang="ru-RU" sz="2000" b="1" dirty="0"/>
              <a:t>В.А.</a:t>
            </a:r>
            <a:r>
              <a:rPr lang="de-DE" altLang="ru-RU" sz="2000" dirty="0"/>
              <a:t> – </a:t>
            </a:r>
            <a:r>
              <a:rPr lang="de-DE" altLang="ru-RU" sz="2000" dirty="0" err="1"/>
              <a:t>к.т.н</a:t>
            </a:r>
            <a:r>
              <a:rPr lang="de-DE" altLang="ru-RU" sz="2000" dirty="0"/>
              <a:t>., </a:t>
            </a:r>
            <a:r>
              <a:rPr lang="de-DE" altLang="ru-RU" sz="2000" dirty="0" err="1"/>
              <a:t>начальник</a:t>
            </a:r>
            <a:r>
              <a:rPr lang="de-DE" altLang="ru-RU" sz="2000" dirty="0"/>
              <a:t> ПЭУ ООО «РН-</a:t>
            </a:r>
            <a:r>
              <a:rPr lang="de-DE" altLang="ru-RU" sz="2000" dirty="0" err="1"/>
              <a:t>Пурнефтегаз</a:t>
            </a:r>
            <a:r>
              <a:rPr lang="de-DE" altLang="ru-RU" sz="2000" dirty="0"/>
              <a:t>»</a:t>
            </a:r>
            <a:r>
              <a:rPr lang="ru-RU" altLang="ru-RU" sz="2000" dirty="0"/>
              <a:t>;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2000" dirty="0" smtClean="0"/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2000" dirty="0" smtClean="0"/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de-DE" alt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58371" name="Rectangle 2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/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2286000" y="412751"/>
            <a:ext cx="434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 smtClean="0"/>
              <a:t>Выпускники Института </a:t>
            </a:r>
            <a:endParaRPr lang="ru-RU" altLang="ru-RU" sz="2400" b="1" dirty="0"/>
          </a:p>
        </p:txBody>
      </p:sp>
      <p:sp>
        <p:nvSpPr>
          <p:cNvPr id="58373" name="Rectangle 6"/>
          <p:cNvSpPr>
            <a:spLocks noChangeArrowheads="1"/>
          </p:cNvSpPr>
          <p:nvPr/>
        </p:nvSpPr>
        <p:spPr bwMode="auto">
          <a:xfrm>
            <a:off x="152400" y="615425"/>
            <a:ext cx="88392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ru-RU" sz="2000" b="1" dirty="0" err="1"/>
              <a:t>Сапожников</a:t>
            </a:r>
            <a:r>
              <a:rPr lang="de-DE" altLang="ru-RU" sz="2000" b="1" dirty="0"/>
              <a:t> А.Е.</a:t>
            </a:r>
            <a:r>
              <a:rPr lang="de-DE" altLang="ru-RU" sz="2000" dirty="0"/>
              <a:t> – </a:t>
            </a:r>
            <a:r>
              <a:rPr lang="de-DE" altLang="ru-RU" sz="2000" dirty="0" err="1"/>
              <a:t>начальник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отдела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проектирования</a:t>
            </a:r>
            <a:r>
              <a:rPr lang="de-DE" altLang="ru-RU" sz="2000" dirty="0"/>
              <a:t> </a:t>
            </a:r>
            <a:r>
              <a:rPr lang="de-DE" altLang="ru-RU" sz="2000" dirty="0" err="1"/>
              <a:t>разработки</a:t>
            </a:r>
            <a:r>
              <a:rPr lang="de-DE" altLang="ru-RU" sz="2000" dirty="0"/>
              <a:t> «ЮГ»</a:t>
            </a:r>
            <a:r>
              <a:rPr lang="ru-RU" altLang="ru-RU" sz="2000" dirty="0"/>
              <a:t>, </a:t>
            </a:r>
            <a:r>
              <a:rPr lang="ru-RU" altLang="ru-RU" sz="2000" dirty="0" err="1"/>
              <a:t>и.о</a:t>
            </a:r>
            <a:r>
              <a:rPr lang="ru-RU" altLang="ru-RU" sz="2000" dirty="0"/>
              <a:t>. </a:t>
            </a:r>
            <a:r>
              <a:rPr lang="de-DE" altLang="ru-RU" sz="2000" dirty="0" err="1"/>
              <a:t>начальник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отдела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проектирования</a:t>
            </a:r>
            <a:r>
              <a:rPr lang="de-DE" altLang="ru-RU" sz="2000" dirty="0"/>
              <a:t> </a:t>
            </a:r>
            <a:r>
              <a:rPr lang="de-DE" altLang="ru-RU" sz="2000" dirty="0" err="1"/>
              <a:t>разработки</a:t>
            </a:r>
            <a:r>
              <a:rPr lang="de-DE" altLang="ru-RU" sz="2000" dirty="0"/>
              <a:t> «</a:t>
            </a:r>
            <a:r>
              <a:rPr lang="ru-RU" altLang="ru-RU" sz="2000" dirty="0"/>
              <a:t>СЕВЕР</a:t>
            </a:r>
            <a:r>
              <a:rPr lang="de-DE" altLang="ru-RU" sz="2000" dirty="0"/>
              <a:t>»</a:t>
            </a:r>
            <a:r>
              <a:rPr lang="ru-RU" altLang="ru-RU" sz="2000" dirty="0"/>
              <a:t>  ЗАО «ИННЦ»;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ru-RU" sz="2000" b="1" dirty="0" err="1"/>
              <a:t>Шкляев</a:t>
            </a:r>
            <a:r>
              <a:rPr lang="de-DE" altLang="ru-RU" sz="2000" b="1" dirty="0"/>
              <a:t> М.Ю.</a:t>
            </a:r>
            <a:r>
              <a:rPr lang="de-DE" altLang="ru-RU" sz="2000" dirty="0"/>
              <a:t> – </a:t>
            </a:r>
            <a:r>
              <a:rPr lang="ru-RU" sz="2000" dirty="0" smtClean="0"/>
              <a:t>заместитель </a:t>
            </a:r>
            <a:r>
              <a:rPr lang="ru-RU" sz="2000" dirty="0"/>
              <a:t>генерального директора по </a:t>
            </a:r>
            <a:r>
              <a:rPr lang="ru-RU" sz="2000" dirty="0" smtClean="0"/>
              <a:t>бурению ООО </a:t>
            </a:r>
            <a:r>
              <a:rPr lang="de-DE" altLang="ru-RU" sz="2000" dirty="0" smtClean="0"/>
              <a:t>«</a:t>
            </a:r>
            <a:r>
              <a:rPr lang="ru-RU" altLang="ru-RU" sz="2000" dirty="0" smtClean="0"/>
              <a:t>УДС нефть</a:t>
            </a:r>
            <a:r>
              <a:rPr lang="de-DE" altLang="ru-RU" sz="2000" dirty="0" smtClean="0"/>
              <a:t>»</a:t>
            </a:r>
            <a:r>
              <a:rPr lang="ru-RU" altLang="ru-RU" sz="2000" dirty="0"/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ru-RU" sz="2000" b="1" dirty="0" err="1"/>
              <a:t>Клыков</a:t>
            </a:r>
            <a:r>
              <a:rPr lang="de-DE" altLang="ru-RU" sz="2000" b="1" dirty="0"/>
              <a:t> В.Ю.</a:t>
            </a:r>
            <a:r>
              <a:rPr lang="de-DE" altLang="ru-RU" sz="2000" dirty="0"/>
              <a:t> – </a:t>
            </a:r>
            <a:r>
              <a:rPr lang="de-DE" altLang="ru-RU" sz="2000" dirty="0" err="1"/>
              <a:t>главный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инженер</a:t>
            </a:r>
            <a:r>
              <a:rPr lang="de-DE" altLang="ru-RU" sz="2000" dirty="0"/>
              <a:t> НГДУ «</a:t>
            </a:r>
            <a:r>
              <a:rPr lang="de-DE" altLang="ru-RU" sz="2000" dirty="0" err="1"/>
              <a:t>Воткинск</a:t>
            </a:r>
            <a:r>
              <a:rPr lang="de-DE" altLang="ru-RU" sz="2000" dirty="0"/>
              <a:t>» ОАО «</a:t>
            </a:r>
            <a:r>
              <a:rPr lang="de-DE" altLang="ru-RU" sz="2000" dirty="0" err="1"/>
              <a:t>Удмуртнефть</a:t>
            </a:r>
            <a:r>
              <a:rPr lang="de-DE" altLang="ru-RU" sz="2000" dirty="0"/>
              <a:t>»</a:t>
            </a:r>
            <a:r>
              <a:rPr lang="ru-RU" altLang="ru-RU" sz="2000" dirty="0"/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ru-RU" sz="2000" b="1" dirty="0" err="1"/>
              <a:t>Чирков</a:t>
            </a:r>
            <a:r>
              <a:rPr lang="de-DE" altLang="ru-RU" sz="2000" b="1" dirty="0"/>
              <a:t> Н.А.</a:t>
            </a:r>
            <a:r>
              <a:rPr lang="de-DE" altLang="ru-RU" sz="2000" dirty="0"/>
              <a:t> – </a:t>
            </a:r>
            <a:r>
              <a:rPr lang="de-DE" altLang="ru-RU" sz="2000" dirty="0" err="1"/>
              <a:t>главный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инженер</a:t>
            </a:r>
            <a:r>
              <a:rPr lang="de-DE" altLang="ru-RU" sz="2000" dirty="0"/>
              <a:t> НГДУ «</a:t>
            </a:r>
            <a:r>
              <a:rPr lang="de-DE" altLang="ru-RU" sz="2000" dirty="0" err="1"/>
              <a:t>Игра</a:t>
            </a:r>
            <a:r>
              <a:rPr lang="de-DE" altLang="ru-RU" sz="2000" dirty="0"/>
              <a:t>» ОАО «</a:t>
            </a:r>
            <a:r>
              <a:rPr lang="de-DE" altLang="ru-RU" sz="2000" dirty="0" err="1"/>
              <a:t>Удмуртнефть</a:t>
            </a:r>
            <a:r>
              <a:rPr lang="de-DE" altLang="ru-RU" sz="2000" dirty="0"/>
              <a:t>»</a:t>
            </a:r>
            <a:r>
              <a:rPr lang="ru-RU" altLang="ru-RU" sz="2000" dirty="0"/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ru-RU" sz="2000" b="1" dirty="0" err="1"/>
              <a:t>Стахеев</a:t>
            </a:r>
            <a:r>
              <a:rPr lang="de-DE" altLang="ru-RU" sz="2000" b="1" dirty="0"/>
              <a:t> О.А.</a:t>
            </a:r>
            <a:r>
              <a:rPr lang="de-DE" altLang="ru-RU" sz="2000" dirty="0"/>
              <a:t> –  </a:t>
            </a:r>
            <a:r>
              <a:rPr lang="de-DE" altLang="ru-RU" sz="2000" dirty="0" err="1"/>
              <a:t>главный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геолог</a:t>
            </a:r>
            <a:r>
              <a:rPr lang="de-DE" altLang="ru-RU" sz="2000" dirty="0"/>
              <a:t> УПКРС ОАО «</a:t>
            </a:r>
            <a:r>
              <a:rPr lang="de-DE" altLang="ru-RU" sz="2000" dirty="0" err="1"/>
              <a:t>Белкамнефть</a:t>
            </a:r>
            <a:r>
              <a:rPr lang="de-DE" altLang="ru-RU" sz="2000" dirty="0"/>
              <a:t>»</a:t>
            </a:r>
            <a:r>
              <a:rPr lang="ru-RU" altLang="ru-RU" sz="2000" dirty="0"/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ru-RU" sz="2000" b="1" dirty="0" err="1"/>
              <a:t>Белых</a:t>
            </a:r>
            <a:r>
              <a:rPr lang="de-DE" altLang="ru-RU" sz="2000" b="1" dirty="0"/>
              <a:t> А.М.</a:t>
            </a:r>
            <a:r>
              <a:rPr lang="de-DE" altLang="ru-RU" sz="2000" dirty="0"/>
              <a:t> – </a:t>
            </a:r>
            <a:r>
              <a:rPr lang="de-DE" altLang="ru-RU" sz="2000" dirty="0" err="1"/>
              <a:t>главный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геолог</a:t>
            </a:r>
            <a:r>
              <a:rPr lang="de-DE" altLang="ru-RU" sz="2000" dirty="0"/>
              <a:t> НГДУ «</a:t>
            </a:r>
            <a:r>
              <a:rPr lang="de-DE" altLang="ru-RU" sz="2000" dirty="0" err="1"/>
              <a:t>Гремиха</a:t>
            </a:r>
            <a:r>
              <a:rPr lang="de-DE" altLang="ru-RU" sz="2000" dirty="0"/>
              <a:t>» ОАО «</a:t>
            </a:r>
            <a:r>
              <a:rPr lang="de-DE" altLang="ru-RU" sz="2000" dirty="0" err="1"/>
              <a:t>Удмуртнефть</a:t>
            </a:r>
            <a:r>
              <a:rPr lang="de-DE" altLang="ru-RU" sz="2000" dirty="0"/>
              <a:t>»</a:t>
            </a:r>
            <a:r>
              <a:rPr lang="ru-RU" altLang="ru-RU" sz="2000" dirty="0"/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ru-RU" sz="2000" b="1" dirty="0" err="1"/>
              <a:t>Лифантьев</a:t>
            </a:r>
            <a:r>
              <a:rPr lang="de-DE" altLang="ru-RU" sz="2000" b="1" dirty="0"/>
              <a:t> А.В.</a:t>
            </a:r>
            <a:r>
              <a:rPr lang="de-DE" altLang="ru-RU" sz="2000" dirty="0"/>
              <a:t> – </a:t>
            </a:r>
            <a:r>
              <a:rPr lang="de-DE" altLang="ru-RU" sz="2000" dirty="0" err="1"/>
              <a:t>главный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геолог</a:t>
            </a:r>
            <a:r>
              <a:rPr lang="de-DE" altLang="ru-RU" sz="2000" dirty="0"/>
              <a:t> НГДУ «</a:t>
            </a:r>
            <a:r>
              <a:rPr lang="de-DE" altLang="ru-RU" sz="2000" dirty="0" err="1"/>
              <a:t>Воткинск</a:t>
            </a:r>
            <a:r>
              <a:rPr lang="de-DE" altLang="ru-RU" sz="2000" dirty="0"/>
              <a:t>» ОАО «</a:t>
            </a:r>
            <a:r>
              <a:rPr lang="de-DE" altLang="ru-RU" sz="2000" dirty="0" err="1"/>
              <a:t>Удмуртнефть</a:t>
            </a:r>
            <a:r>
              <a:rPr lang="de-DE" altLang="ru-RU" sz="2000" dirty="0"/>
              <a:t>»</a:t>
            </a:r>
            <a:r>
              <a:rPr lang="ru-RU" altLang="ru-RU" sz="2000" dirty="0"/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ru-RU" sz="2000" b="1" dirty="0" err="1"/>
              <a:t>Баранов</a:t>
            </a:r>
            <a:r>
              <a:rPr lang="de-DE" altLang="ru-RU" sz="2000" b="1" dirty="0"/>
              <a:t> К.С.</a:t>
            </a:r>
            <a:r>
              <a:rPr lang="de-DE" altLang="ru-RU" sz="2000" dirty="0"/>
              <a:t> – </a:t>
            </a:r>
            <a:r>
              <a:rPr lang="de-DE" altLang="ru-RU" sz="2000" dirty="0" err="1"/>
              <a:t>главный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геолог</a:t>
            </a:r>
            <a:r>
              <a:rPr lang="de-DE" altLang="ru-RU" sz="2000" dirty="0"/>
              <a:t> НГДУ «</a:t>
            </a:r>
            <a:r>
              <a:rPr lang="de-DE" altLang="ru-RU" sz="2000" dirty="0" err="1"/>
              <a:t>Киенгоп</a:t>
            </a:r>
            <a:r>
              <a:rPr lang="de-DE" altLang="ru-RU" sz="2000" dirty="0"/>
              <a:t>» ОАО «</a:t>
            </a:r>
            <a:r>
              <a:rPr lang="de-DE" altLang="ru-RU" sz="2000" dirty="0" err="1"/>
              <a:t>Удмуртнефть</a:t>
            </a:r>
            <a:r>
              <a:rPr lang="de-DE" altLang="ru-RU" sz="2000" dirty="0"/>
              <a:t>»</a:t>
            </a:r>
            <a:r>
              <a:rPr lang="ru-RU" altLang="ru-RU" sz="2000" dirty="0"/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ru-RU" sz="2000" b="1" dirty="0" err="1"/>
              <a:t>Емельянов</a:t>
            </a:r>
            <a:r>
              <a:rPr lang="de-DE" altLang="ru-RU" sz="2000" b="1" dirty="0"/>
              <a:t> Д.В.</a:t>
            </a:r>
            <a:r>
              <a:rPr lang="de-DE" altLang="ru-RU" sz="2000" dirty="0"/>
              <a:t> – </a:t>
            </a:r>
            <a:r>
              <a:rPr lang="de-DE" altLang="ru-RU" sz="2000" dirty="0" err="1"/>
              <a:t>главный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геолог</a:t>
            </a:r>
            <a:r>
              <a:rPr lang="de-DE" altLang="ru-RU" sz="2000" dirty="0"/>
              <a:t> ООО «ТНК-</a:t>
            </a:r>
            <a:r>
              <a:rPr lang="de-DE" altLang="ru-RU" sz="2000" dirty="0" err="1"/>
              <a:t>Уват</a:t>
            </a:r>
            <a:r>
              <a:rPr lang="de-DE" altLang="ru-RU" sz="2000" dirty="0"/>
              <a:t>»</a:t>
            </a:r>
            <a:r>
              <a:rPr lang="ru-RU" altLang="ru-RU" sz="2000" dirty="0"/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ru-RU" sz="2000" b="1" dirty="0" err="1"/>
              <a:t>Бобылев</a:t>
            </a:r>
            <a:r>
              <a:rPr lang="de-DE" altLang="ru-RU" sz="2000" b="1" dirty="0"/>
              <a:t> О.А.</a:t>
            </a:r>
            <a:r>
              <a:rPr lang="de-DE" altLang="ru-RU" sz="2000" dirty="0"/>
              <a:t> – </a:t>
            </a:r>
            <a:r>
              <a:rPr lang="de-DE" altLang="ru-RU" sz="2000" dirty="0" err="1"/>
              <a:t>руководитель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по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направлению</a:t>
            </a:r>
            <a:r>
              <a:rPr lang="de-DE" altLang="ru-RU" sz="2000" dirty="0"/>
              <a:t> </a:t>
            </a:r>
            <a:r>
              <a:rPr lang="de-DE" altLang="ru-RU" sz="2000" dirty="0" err="1"/>
              <a:t>разработки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Проектный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офис</a:t>
            </a:r>
            <a:r>
              <a:rPr lang="de-DE" altLang="ru-RU" sz="2000" dirty="0"/>
              <a:t> «</a:t>
            </a:r>
            <a:r>
              <a:rPr lang="de-DE" altLang="ru-RU" sz="2000" dirty="0" err="1"/>
              <a:t>Ноябрьскнефть</a:t>
            </a:r>
            <a:r>
              <a:rPr lang="de-DE" altLang="ru-RU" sz="2000" dirty="0"/>
              <a:t>» ООО «</a:t>
            </a:r>
            <a:r>
              <a:rPr lang="de-DE" altLang="ru-RU" sz="2000" dirty="0" err="1"/>
              <a:t>Газпромнефть</a:t>
            </a:r>
            <a:r>
              <a:rPr lang="de-DE" altLang="ru-RU" sz="2000" dirty="0"/>
              <a:t> НТЦ»</a:t>
            </a:r>
            <a:r>
              <a:rPr lang="ru-RU" altLang="ru-RU" sz="2000" dirty="0"/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ru-RU" sz="2000" b="1" dirty="0" err="1"/>
              <a:t>Пластинин</a:t>
            </a:r>
            <a:r>
              <a:rPr lang="de-DE" altLang="ru-RU" sz="2000" b="1" dirty="0"/>
              <a:t> А.В.</a:t>
            </a:r>
            <a:r>
              <a:rPr lang="de-DE" altLang="ru-RU" sz="2000" dirty="0"/>
              <a:t> – </a:t>
            </a:r>
            <a:r>
              <a:rPr lang="de-DE" altLang="ru-RU" sz="2000" dirty="0" err="1"/>
              <a:t>директор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департамента</a:t>
            </a:r>
            <a:r>
              <a:rPr lang="de-DE" altLang="ru-RU" sz="2000" dirty="0"/>
              <a:t> МТО и </a:t>
            </a:r>
            <a:r>
              <a:rPr lang="de-DE" altLang="ru-RU" sz="2000" dirty="0" err="1"/>
              <a:t>транспорта</a:t>
            </a:r>
            <a:r>
              <a:rPr lang="de-DE" altLang="ru-RU" sz="2000" dirty="0"/>
              <a:t> ОАО </a:t>
            </a:r>
            <a:r>
              <a:rPr lang="ru-RU" altLang="ru-RU" sz="2000" dirty="0"/>
              <a:t>«</a:t>
            </a:r>
            <a:r>
              <a:rPr lang="de-DE" altLang="ru-RU" sz="2000" dirty="0"/>
              <a:t>ТНК-</a:t>
            </a:r>
            <a:r>
              <a:rPr lang="de-DE" altLang="ru-RU" sz="2000" dirty="0" err="1"/>
              <a:t>Нягань</a:t>
            </a:r>
            <a:r>
              <a:rPr lang="ru-RU" altLang="ru-RU" sz="2000" dirty="0"/>
              <a:t>»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г.Нягань</a:t>
            </a:r>
            <a:r>
              <a:rPr lang="de-DE" altLang="ru-RU" sz="2000" dirty="0"/>
              <a:t>, ХМАО-</a:t>
            </a:r>
            <a:r>
              <a:rPr lang="de-DE" altLang="ru-RU" sz="2000" dirty="0" err="1"/>
              <a:t>Югра</a:t>
            </a:r>
            <a:r>
              <a:rPr lang="ru-RU" altLang="ru-RU" sz="2000" dirty="0"/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ru-RU" sz="2000" b="1" dirty="0" err="1"/>
              <a:t>Лялькин</a:t>
            </a:r>
            <a:r>
              <a:rPr lang="de-DE" altLang="ru-RU" sz="2000" b="1" dirty="0"/>
              <a:t> А.В.</a:t>
            </a:r>
            <a:r>
              <a:rPr lang="de-DE" altLang="ru-RU" sz="2000" dirty="0"/>
              <a:t> – </a:t>
            </a:r>
            <a:r>
              <a:rPr lang="de-DE" altLang="ru-RU" sz="2000" dirty="0" err="1"/>
              <a:t>директор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Дирекции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по</a:t>
            </a:r>
            <a:r>
              <a:rPr lang="de-DE" altLang="ru-RU" sz="2000" dirty="0"/>
              <a:t> </a:t>
            </a:r>
            <a:r>
              <a:rPr lang="de-DE" altLang="ru-RU" sz="2000" dirty="0" err="1"/>
              <a:t>планированию</a:t>
            </a:r>
            <a:r>
              <a:rPr lang="de-DE" altLang="ru-RU" sz="2000" dirty="0"/>
              <a:t>, </a:t>
            </a:r>
            <a:r>
              <a:rPr lang="de-DE" altLang="ru-RU" sz="2000" dirty="0" err="1"/>
              <a:t>экономике</a:t>
            </a:r>
            <a:r>
              <a:rPr lang="de-DE" altLang="ru-RU" sz="2000" dirty="0"/>
              <a:t> и </a:t>
            </a:r>
            <a:r>
              <a:rPr lang="de-DE" altLang="ru-RU" sz="2000" dirty="0" err="1"/>
              <a:t>контролю</a:t>
            </a:r>
            <a:r>
              <a:rPr lang="de-DE" altLang="ru-RU" sz="2000" dirty="0"/>
              <a:t> в </a:t>
            </a:r>
            <a:r>
              <a:rPr lang="de-DE" altLang="ru-RU" sz="2000" dirty="0" err="1"/>
              <a:t>Блоке</a:t>
            </a:r>
            <a:r>
              <a:rPr lang="de-DE" altLang="ru-RU" sz="2000" dirty="0"/>
              <a:t> «</a:t>
            </a:r>
            <a:r>
              <a:rPr lang="de-DE" altLang="ru-RU" sz="2000" dirty="0" err="1"/>
              <a:t>Сервисы</a:t>
            </a:r>
            <a:r>
              <a:rPr lang="de-DE" altLang="ru-RU" sz="2000" dirty="0"/>
              <a:t>», ОАО «НИС» </a:t>
            </a:r>
            <a:r>
              <a:rPr lang="de-DE" altLang="ru-RU" sz="2000" dirty="0" err="1"/>
              <a:t>Нови</a:t>
            </a:r>
            <a:r>
              <a:rPr lang="de-DE" altLang="ru-RU" sz="2000" dirty="0"/>
              <a:t> </a:t>
            </a:r>
            <a:r>
              <a:rPr lang="de-DE" altLang="ru-RU" sz="2000" dirty="0" err="1"/>
              <a:t>Сад</a:t>
            </a:r>
            <a:r>
              <a:rPr lang="de-DE" altLang="ru-RU" sz="2000" dirty="0"/>
              <a:t>, </a:t>
            </a:r>
            <a:r>
              <a:rPr lang="de-DE" altLang="ru-RU" sz="2000" dirty="0" err="1"/>
              <a:t>Сербия</a:t>
            </a:r>
            <a:r>
              <a:rPr lang="ru-RU" altLang="ru-RU" sz="2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/>
          </a:p>
        </p:txBody>
      </p:sp>
      <p:sp>
        <p:nvSpPr>
          <p:cNvPr id="19460" name="Rectangle 10"/>
          <p:cNvSpPr>
            <a:spLocks noChangeArrowheads="1"/>
          </p:cNvSpPr>
          <p:nvPr/>
        </p:nvSpPr>
        <p:spPr bwMode="auto">
          <a:xfrm>
            <a:off x="152400" y="941388"/>
            <a:ext cx="50292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/>
              <a:t>Институт нефти и газа им. М.С.Гуцериева</a:t>
            </a:r>
            <a:r>
              <a:rPr lang="ru-RU" altLang="ru-RU" sz="1800"/>
              <a:t> открыт в 2011 году на базе </a:t>
            </a:r>
            <a:r>
              <a:rPr lang="ru-RU" altLang="ru-RU" sz="1800" b="1"/>
              <a:t>нефтяного факультета</a:t>
            </a:r>
            <a:r>
              <a:rPr lang="ru-RU" altLang="ru-RU" sz="1800"/>
              <a:t>, образованного </a:t>
            </a:r>
            <a:r>
              <a:rPr lang="ru-RU" altLang="ru-RU" sz="1800" b="1"/>
              <a:t>12 мая 1993 года</a:t>
            </a:r>
            <a:r>
              <a:rPr lang="ru-RU" altLang="ru-RU" sz="1800"/>
              <a:t>, по согласованию с Учебно-методическим объединением Российского нефтегазового образования и входит в Ассоциацию нефтегазовых Вузов России.</a:t>
            </a:r>
          </a:p>
        </p:txBody>
      </p:sp>
      <p:sp>
        <p:nvSpPr>
          <p:cNvPr id="19461" name="Title 1"/>
          <p:cNvSpPr>
            <a:spLocks/>
          </p:cNvSpPr>
          <p:nvPr/>
        </p:nvSpPr>
        <p:spPr bwMode="auto">
          <a:xfrm>
            <a:off x="762000" y="442913"/>
            <a:ext cx="3276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/>
              <a:t>Общая информация</a:t>
            </a:r>
            <a:endParaRPr lang="en-US" altLang="ru-RU" sz="2400" dirty="0"/>
          </a:p>
        </p:txBody>
      </p:sp>
      <p:pic>
        <p:nvPicPr>
          <p:cNvPr id="19462" name="Picture 16" descr="0_6df2a_37539164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24200"/>
            <a:ext cx="3962400" cy="33813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17" descr="1314705842_dsc_44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2"/>
          <a:stretch>
            <a:fillRect/>
          </a:stretch>
        </p:blipFill>
        <p:spPr bwMode="auto">
          <a:xfrm>
            <a:off x="5334000" y="915988"/>
            <a:ext cx="3448050" cy="2208212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18" descr="30-5-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14700"/>
            <a:ext cx="4267200" cy="32004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Прямоугольник 1"/>
          <p:cNvSpPr>
            <a:spLocks noChangeArrowheads="1"/>
          </p:cNvSpPr>
          <p:nvPr/>
        </p:nvSpPr>
        <p:spPr bwMode="auto">
          <a:xfrm>
            <a:off x="1066800" y="490538"/>
            <a:ext cx="6218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/>
              <a:t>Выпускники кафедры теплоэнергетики</a:t>
            </a:r>
          </a:p>
        </p:txBody>
      </p:sp>
      <p:sp>
        <p:nvSpPr>
          <p:cNvPr id="59395" name="Прямоугольник 1"/>
          <p:cNvSpPr>
            <a:spLocks noChangeArrowheads="1"/>
          </p:cNvSpPr>
          <p:nvPr/>
        </p:nvSpPr>
        <p:spPr bwMode="auto">
          <a:xfrm>
            <a:off x="152400" y="935038"/>
            <a:ext cx="8839200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err="1"/>
              <a:t>Бобырь</a:t>
            </a:r>
            <a:r>
              <a:rPr lang="ru-RU" altLang="ru-RU" sz="1800" b="1" dirty="0"/>
              <a:t> А.А. </a:t>
            </a:r>
            <a:r>
              <a:rPr lang="ru-RU" altLang="ru-RU" sz="1800" dirty="0"/>
              <a:t>– заместитель председателя Региональной энергетической комиссии Удмуртской Республики;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/>
              <a:t>Попова А.Г. </a:t>
            </a:r>
            <a:r>
              <a:rPr lang="ru-RU" altLang="ru-RU" sz="1800" dirty="0"/>
              <a:t>– заместитель директора  АНО «</a:t>
            </a:r>
            <a:r>
              <a:rPr lang="ru-RU" altLang="ru-RU" sz="1800" dirty="0" err="1"/>
              <a:t>Агенство</a:t>
            </a:r>
            <a:r>
              <a:rPr lang="ru-RU" altLang="ru-RU" sz="1800" dirty="0"/>
              <a:t> по энергосбережению УР»;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/>
              <a:t>Вершинин М.В. </a:t>
            </a:r>
            <a:r>
              <a:rPr lang="ru-RU" altLang="ru-RU" sz="1800" dirty="0"/>
              <a:t>– директор ЗАО «</a:t>
            </a:r>
            <a:r>
              <a:rPr lang="ru-RU" altLang="ru-RU" sz="1800" dirty="0" err="1"/>
              <a:t>Теплоэффект</a:t>
            </a:r>
            <a:r>
              <a:rPr lang="ru-RU" altLang="ru-RU" sz="1800" dirty="0"/>
              <a:t>»;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err="1"/>
              <a:t>Гумаров</a:t>
            </a:r>
            <a:r>
              <a:rPr lang="ru-RU" altLang="ru-RU" sz="1800" b="1" dirty="0"/>
              <a:t> Р.Я. </a:t>
            </a:r>
            <a:r>
              <a:rPr lang="ru-RU" altLang="ru-RU" sz="1800" dirty="0"/>
              <a:t>– генеральный директор ООО «НПП «Энергетические технологии»;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/>
              <a:t>Савостин И.С. </a:t>
            </a:r>
            <a:r>
              <a:rPr lang="ru-RU" altLang="ru-RU" sz="1800" dirty="0"/>
              <a:t>– генеральный директор ООО «ИПОПАТ-Север»;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err="1"/>
              <a:t>Кочуров</a:t>
            </a:r>
            <a:r>
              <a:rPr lang="ru-RU" altLang="ru-RU" sz="1800" b="1" dirty="0"/>
              <a:t> Е.Л. </a:t>
            </a:r>
            <a:r>
              <a:rPr lang="ru-RU" altLang="ru-RU" sz="1800" dirty="0"/>
              <a:t>– главный инженер ООО «Лаборатория энергосбережения»;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/>
              <a:t>Ермолаев Д.М. </a:t>
            </a:r>
            <a:r>
              <a:rPr lang="ru-RU" altLang="ru-RU" sz="1800" dirty="0"/>
              <a:t>– главный энергетик ОАО «</a:t>
            </a:r>
            <a:r>
              <a:rPr lang="ru-RU" altLang="ru-RU" sz="1800" dirty="0" err="1"/>
              <a:t>Ижметмаш</a:t>
            </a:r>
            <a:r>
              <a:rPr lang="ru-RU" altLang="ru-RU" sz="1800" dirty="0"/>
              <a:t>»;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/>
              <a:t>Феофилактов С.В. </a:t>
            </a:r>
            <a:r>
              <a:rPr lang="ru-RU" altLang="ru-RU" sz="1800" dirty="0"/>
              <a:t>– главный конструктор ДООО «ИРЗ ТЭК» Радиозавод ТЭК;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/>
              <a:t>Панков С.Н. </a:t>
            </a:r>
            <a:r>
              <a:rPr lang="ru-RU" altLang="ru-RU" sz="1800" dirty="0"/>
              <a:t>– заместитель главного инженера по организации и проведению ремонтов Ижевской ТЭЦ-1;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/>
              <a:t>Протопопов Д.Н. </a:t>
            </a:r>
            <a:r>
              <a:rPr lang="ru-RU" altLang="ru-RU" sz="1800" dirty="0"/>
              <a:t>– начальник ПТО Ижевской ТЭЦ -1;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/>
              <a:t>Голиков К.В. </a:t>
            </a:r>
            <a:r>
              <a:rPr lang="ru-RU" altLang="ru-RU" sz="1800" dirty="0"/>
              <a:t>Зам. главного инженера по эксплуатации Ижевской ТЭЦ-1;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err="1"/>
              <a:t>Орефков</a:t>
            </a:r>
            <a:r>
              <a:rPr lang="ru-RU" altLang="ru-RU" sz="1800" b="1" dirty="0"/>
              <a:t> И.В. </a:t>
            </a:r>
            <a:r>
              <a:rPr lang="ru-RU" altLang="ru-RU" sz="1800" dirty="0"/>
              <a:t>– заместитель начальника ПТО Ижевской ТЭЦ-2;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err="1"/>
              <a:t>Гребенец</a:t>
            </a:r>
            <a:r>
              <a:rPr lang="ru-RU" altLang="ru-RU" sz="1800" b="1" dirty="0"/>
              <a:t> А.В. </a:t>
            </a:r>
            <a:r>
              <a:rPr lang="ru-RU" altLang="ru-RU" sz="1800" dirty="0"/>
              <a:t>– начальник химического цеха Ижевской ТЭЦ-2;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err="1"/>
              <a:t>Нуртдинов</a:t>
            </a:r>
            <a:r>
              <a:rPr lang="ru-RU" altLang="ru-RU" sz="1800" b="1" dirty="0"/>
              <a:t> Р.З. </a:t>
            </a:r>
            <a:r>
              <a:rPr lang="ru-RU" altLang="ru-RU" sz="1800" dirty="0"/>
              <a:t>– начальник службы диагностики ООО «Удмуртские коммунальные системы»;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/>
              <a:t>Федосеев В.Г. </a:t>
            </a:r>
            <a:r>
              <a:rPr lang="ru-RU" altLang="ru-RU" sz="1800" dirty="0"/>
              <a:t>– инженер испытатель бюро испытаний и надёжности ООО «</a:t>
            </a:r>
            <a:r>
              <a:rPr lang="ru-RU" altLang="ru-RU" sz="1800" dirty="0" err="1"/>
              <a:t>Ижнефтепласт</a:t>
            </a:r>
            <a:r>
              <a:rPr lang="ru-RU" altLang="ru-RU" sz="1800" dirty="0"/>
              <a:t>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24000" y="79375"/>
            <a:ext cx="64008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</a:t>
            </a:r>
            <a:r>
              <a:rPr lang="ru-RU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М.С.Гуцериева</a:t>
            </a:r>
            <a:endParaRPr lang="ru-RU" sz="1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>
              <a:solidFill>
                <a:srgbClr val="000000"/>
              </a:solidFill>
            </a:endParaRPr>
          </a:p>
        </p:txBody>
      </p:sp>
      <p:pic>
        <p:nvPicPr>
          <p:cNvPr id="60419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381000"/>
            <a:ext cx="7518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47800" y="3276600"/>
            <a:ext cx="594360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0421" name="Rectangle 2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/>
          </a:p>
        </p:txBody>
      </p:sp>
      <p:sp>
        <p:nvSpPr>
          <p:cNvPr id="6042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40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40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400" b="1" dirty="0">
                <a:solidFill>
                  <a:srgbClr val="002D5D"/>
                </a:solidFill>
                <a:latin typeface="Impact" panose="020B0806030902050204" pitchFamily="34" charset="0"/>
              </a:rPr>
              <a:t>Материально-техническая база</a:t>
            </a:r>
            <a:r>
              <a:rPr lang="ru-RU" altLang="ru-RU" sz="4000" b="1" dirty="0"/>
              <a:t/>
            </a:r>
            <a:br>
              <a:rPr lang="ru-RU" altLang="ru-RU" sz="4000" b="1" dirty="0"/>
            </a:br>
            <a:endParaRPr lang="ru-RU" alt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61443" name="Rectangle 2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/>
          </a:p>
        </p:txBody>
      </p:sp>
      <p:sp>
        <p:nvSpPr>
          <p:cNvPr id="61444" name="Rectangle 8"/>
          <p:cNvSpPr>
            <a:spLocks noChangeArrowheads="1"/>
          </p:cNvSpPr>
          <p:nvPr/>
        </p:nvSpPr>
        <p:spPr bwMode="auto">
          <a:xfrm>
            <a:off x="1371600" y="533400"/>
            <a:ext cx="576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/>
              <a:t>Материально-техническая база</a:t>
            </a:r>
            <a:endParaRPr lang="ru-RU" altLang="ru-RU" sz="2800"/>
          </a:p>
        </p:txBody>
      </p:sp>
      <p:sp>
        <p:nvSpPr>
          <p:cNvPr id="61445" name="Rectangle 9"/>
          <p:cNvSpPr>
            <a:spLocks noChangeArrowheads="1"/>
          </p:cNvSpPr>
          <p:nvPr/>
        </p:nvSpPr>
        <p:spPr bwMode="auto">
          <a:xfrm>
            <a:off x="457200" y="1826696"/>
            <a:ext cx="4800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/>
              <a:t>Институт для реализации образовательных программ, располагает материально-технической базой, обеспечивающей проведение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2000" dirty="0"/>
          </a:p>
          <a:p>
            <a:pPr algn="just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2000" dirty="0"/>
              <a:t> всех видов </a:t>
            </a:r>
            <a:r>
              <a:rPr lang="ru-RU" altLang="ru-RU" sz="2000" b="1" dirty="0"/>
              <a:t>лабораторных работ</a:t>
            </a:r>
            <a:r>
              <a:rPr lang="ru-RU" altLang="ru-RU" sz="2000" dirty="0"/>
              <a:t> и </a:t>
            </a:r>
            <a:r>
              <a:rPr lang="ru-RU" altLang="ru-RU" sz="2000" b="1" dirty="0"/>
              <a:t>практических занятий</a:t>
            </a:r>
            <a:r>
              <a:rPr lang="ru-RU" altLang="ru-RU" sz="2000" dirty="0"/>
              <a:t>,</a:t>
            </a:r>
          </a:p>
          <a:p>
            <a:pPr algn="just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2000" dirty="0"/>
              <a:t> дисциплинарной, междисциплинарной и модульной подготовки,</a:t>
            </a:r>
          </a:p>
          <a:p>
            <a:pPr algn="just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2000" dirty="0"/>
              <a:t> </a:t>
            </a:r>
            <a:r>
              <a:rPr lang="ru-RU" altLang="ru-RU" sz="2000" b="1" dirty="0"/>
              <a:t>учебной и производственной практики</a:t>
            </a:r>
            <a:r>
              <a:rPr lang="ru-RU" altLang="ru-RU" sz="2000" dirty="0"/>
              <a:t>.</a:t>
            </a:r>
          </a:p>
        </p:txBody>
      </p:sp>
      <p:pic>
        <p:nvPicPr>
          <p:cNvPr id="614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4298950"/>
            <a:ext cx="313372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939800"/>
            <a:ext cx="297815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422275" y="938213"/>
            <a:ext cx="8001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solidFill>
                  <a:srgbClr val="000000"/>
                </a:solidFill>
              </a:rPr>
              <a:t>Открытие учебно-лабораторного корпуса</a:t>
            </a:r>
          </a:p>
        </p:txBody>
      </p:sp>
      <p:sp>
        <p:nvSpPr>
          <p:cNvPr id="62468" name="Rectangle 5"/>
          <p:cNvSpPr>
            <a:spLocks noChangeArrowheads="1"/>
          </p:cNvSpPr>
          <p:nvPr/>
        </p:nvSpPr>
        <p:spPr bwMode="auto">
          <a:xfrm>
            <a:off x="381000" y="381000"/>
            <a:ext cx="58642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rgbClr val="000000"/>
                </a:solidFill>
              </a:rPr>
              <a:t>Материально-техническая база</a:t>
            </a:r>
            <a:r>
              <a:rPr lang="ru-RU" altLang="ru-RU" sz="28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62469" name="Picture 9" descr="11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0"/>
          <a:stretch>
            <a:fillRect/>
          </a:stretch>
        </p:blipFill>
        <p:spPr bwMode="auto">
          <a:xfrm>
            <a:off x="560388" y="1665288"/>
            <a:ext cx="3325812" cy="454342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10" descr="222222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0"/>
          <a:stretch>
            <a:fillRect/>
          </a:stretch>
        </p:blipFill>
        <p:spPr bwMode="auto">
          <a:xfrm>
            <a:off x="4673600" y="1698625"/>
            <a:ext cx="3354388" cy="45847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63491" name="Rectangle 2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>
              <a:solidFill>
                <a:srgbClr val="000000"/>
              </a:solidFill>
            </a:endParaRP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2057400" y="1674813"/>
            <a:ext cx="3962400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>
                <a:solidFill>
                  <a:srgbClr val="000000"/>
                </a:solidFill>
              </a:rPr>
              <a:t>Открытие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>
                <a:solidFill>
                  <a:srgbClr val="000000"/>
                </a:solidFill>
              </a:rPr>
              <a:t>Учебного полигона</a:t>
            </a:r>
            <a:r>
              <a:rPr lang="ru-RU" altLang="ru-RU" sz="3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676400" y="381000"/>
            <a:ext cx="58642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rgbClr val="000000"/>
                </a:solidFill>
              </a:rPr>
              <a:t>Материально-техническая база</a:t>
            </a:r>
            <a:r>
              <a:rPr lang="ru-RU" altLang="ru-RU" sz="28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63494" name="Picture 6" descr="P12203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33750"/>
            <a:ext cx="4495800" cy="337185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5" name="Picture 8" descr="P12203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9" b="39388"/>
          <a:stretch>
            <a:fillRect/>
          </a:stretch>
        </p:blipFill>
        <p:spPr bwMode="auto">
          <a:xfrm>
            <a:off x="5715000" y="990600"/>
            <a:ext cx="2819400" cy="21367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Picture 9" descr="P12202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" b="9091"/>
          <a:stretch>
            <a:fillRect/>
          </a:stretch>
        </p:blipFill>
        <p:spPr bwMode="auto">
          <a:xfrm>
            <a:off x="5715000" y="3352800"/>
            <a:ext cx="2828925" cy="33528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7" name="Picture 10" descr="P12202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8"/>
          <a:stretch>
            <a:fillRect/>
          </a:stretch>
        </p:blipFill>
        <p:spPr bwMode="auto">
          <a:xfrm>
            <a:off x="647700" y="990600"/>
            <a:ext cx="1714500" cy="21336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ChangeArrowheads="1"/>
          </p:cNvSpPr>
          <p:nvPr/>
        </p:nvSpPr>
        <p:spPr bwMode="auto">
          <a:xfrm>
            <a:off x="885825" y="385763"/>
            <a:ext cx="80010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Общежитие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Института нефти и газа им. М.С. Гуцериева </a:t>
            </a:r>
          </a:p>
        </p:txBody>
      </p:sp>
      <p:pic>
        <p:nvPicPr>
          <p:cNvPr id="64515" name="Picture 6" descr="http://f-ing.udsu.ru/files/raznye-kartinki/%D0%BE%D0%B1%D1%89_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211263"/>
            <a:ext cx="4078287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8" descr="http://f-ing.udsu.ru/files/raznye-kartinki/%D0%BE%D0%B1%D1%89_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6025"/>
            <a:ext cx="2743200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10" descr="http://f-ing.udsu.ru/files/raznye-kartinki/%D0%BE%D0%B1%D1%89_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886200"/>
            <a:ext cx="2114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12" descr="http://f-ing.udsu.ru/files/raznye-kartinki/%D0%BE%D0%B1%D1%89_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674938"/>
            <a:ext cx="2470150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14" descr="http://f-ing.udsu.ru/files/raznye-kartinki/%D0%BE%D0%B1%D1%89_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046413"/>
            <a:ext cx="18002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16" descr="общ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4246563"/>
            <a:ext cx="19335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18" descr="общ 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8895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65539" name="Rectangle 5"/>
          <p:cNvSpPr>
            <a:spLocks noChangeArrowheads="1"/>
          </p:cNvSpPr>
          <p:nvPr/>
        </p:nvSpPr>
        <p:spPr bwMode="auto">
          <a:xfrm>
            <a:off x="4887913" y="620713"/>
            <a:ext cx="4308475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/>
              <a:t>Отдел фундаментальных и прикладных исследований института</a:t>
            </a:r>
          </a:p>
        </p:txBody>
      </p:sp>
      <p:pic>
        <p:nvPicPr>
          <p:cNvPr id="65540" name="Picture 8" descr="IMG_0271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9869"/>
          <a:stretch>
            <a:fillRect/>
          </a:stretch>
        </p:blipFill>
        <p:spPr bwMode="auto">
          <a:xfrm>
            <a:off x="4891088" y="4221163"/>
            <a:ext cx="4252912" cy="25050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8" descr="\\10.17.2.8\Share\для Дзюиной Н.А\от Колесовой С.Б\Статьи презентации по института\ТЭ\ЛАБОРАТОРИИ\Студенческое конструкторское бюро\Проект СВ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905000"/>
            <a:ext cx="46640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Прямоугольник 1"/>
          <p:cNvSpPr>
            <a:spLocks noChangeArrowheads="1"/>
          </p:cNvSpPr>
          <p:nvPr/>
        </p:nvSpPr>
        <p:spPr bwMode="auto">
          <a:xfrm>
            <a:off x="228600" y="620713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/>
              <a:t>Студенческое конструкторское бюро «Инновационные технологии в энергетике»</a:t>
            </a:r>
          </a:p>
        </p:txBody>
      </p:sp>
      <p:pic>
        <p:nvPicPr>
          <p:cNvPr id="6554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1495425"/>
            <a:ext cx="4087812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3117850" y="76200"/>
            <a:ext cx="53719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</a:t>
            </a:r>
            <a:r>
              <a:rPr lang="ru-RU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 Гуцериева</a:t>
            </a:r>
            <a:endParaRPr lang="ru-RU" sz="1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66563" name="Rectangle 9"/>
          <p:cNvSpPr>
            <a:spLocks noChangeArrowheads="1"/>
          </p:cNvSpPr>
          <p:nvPr/>
        </p:nvSpPr>
        <p:spPr bwMode="auto">
          <a:xfrm>
            <a:off x="5105400" y="609600"/>
            <a:ext cx="38862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/>
              <a:t> </a:t>
            </a:r>
            <a:r>
              <a:rPr lang="ru-RU" altLang="ru-RU" sz="2000"/>
              <a:t>Отдел ФиПИ направление буровых промывочных и тампонажных растворов </a:t>
            </a:r>
          </a:p>
        </p:txBody>
      </p:sp>
      <p:pic>
        <p:nvPicPr>
          <p:cNvPr id="66564" name="Picture 8" descr="\\10.17.2.8\Share\для Дзюиной Н.А\от Колесовой С.Б\Статьи презентации по института\фото института\фото в лаборатории и фасад ИНиГ\IMG_42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609600"/>
            <a:ext cx="504825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9" descr="\\10.17.2.8\Share\для Дзюиной Н.А\от Колесовой С.Б\Статьи презентации по института\фото института\фото в лаборатории и фасад ИНиГ\IMG_42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3578225"/>
            <a:ext cx="489585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10" descr="\\10.17.2.8\Share\для Дзюиной Н.А\от Колесовой С.Б\Статьи презентации по института\фото института\фото лаборатории\IMG_40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38388"/>
            <a:ext cx="3733800" cy="430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</a:t>
            </a:r>
            <a:r>
              <a:rPr lang="ru-RU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М.С.Гуцериева</a:t>
            </a:r>
            <a:endParaRPr lang="ru-RU" sz="1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67587" name="Picture 8" descr="\\10.17.2.8\Share\для Дзюиной Н.А\УИЛ Сбор и подготовка нефти\SAM_0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3962400"/>
            <a:ext cx="4038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5"/>
          <p:cNvSpPr>
            <a:spLocks noChangeArrowheads="1"/>
          </p:cNvSpPr>
          <p:nvPr/>
        </p:nvSpPr>
        <p:spPr bwMode="auto">
          <a:xfrm>
            <a:off x="152400" y="366713"/>
            <a:ext cx="87899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/>
              <a:t>Отдел фундаментальных и прикладных исследований института направление химия нефти и газа, физика нефтяного и газового пласта</a:t>
            </a:r>
          </a:p>
        </p:txBody>
      </p:sp>
      <p:pic>
        <p:nvPicPr>
          <p:cNvPr id="67589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1104900"/>
            <a:ext cx="4254500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0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074738"/>
            <a:ext cx="4154487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1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90963"/>
            <a:ext cx="4227513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Прямоугольник 1"/>
          <p:cNvSpPr>
            <a:spLocks noChangeArrowheads="1"/>
          </p:cNvSpPr>
          <p:nvPr/>
        </p:nvSpPr>
        <p:spPr bwMode="auto">
          <a:xfrm>
            <a:off x="381000" y="381000"/>
            <a:ext cx="800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/>
              <a:t>Материально-техническая база</a:t>
            </a:r>
            <a:r>
              <a:rPr lang="ru-RU" altLang="ru-RU" sz="2800"/>
              <a:t> </a:t>
            </a:r>
          </a:p>
        </p:txBody>
      </p:sp>
      <p:sp>
        <p:nvSpPr>
          <p:cNvPr id="68611" name="Прямоугольник 2"/>
          <p:cNvSpPr>
            <a:spLocks noChangeArrowheads="1"/>
          </p:cNvSpPr>
          <p:nvPr/>
        </p:nvSpPr>
        <p:spPr bwMode="auto">
          <a:xfrm>
            <a:off x="4800600" y="1435100"/>
            <a:ext cx="41529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/>
              <a:t>Учебная лаборатория «Компьютерного моделирования в теплоэнергетике»</a:t>
            </a:r>
          </a:p>
        </p:txBody>
      </p:sp>
      <p:pic>
        <p:nvPicPr>
          <p:cNvPr id="68612" name="Picture 3" descr="\\10.17.2.8\Share\для Дзюиной Н.А\от Колесовой С.Б\Статьи презентации по института\ТЭ\ЛАБОРАТОРИИ\Компьютерного моделирования\DSC_1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904875"/>
            <a:ext cx="4778375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 descr="\\10.17.2.8\Share\для Дзюиной Н.А\от Колесовой С.Б\Статьи презентации по института\ТЭ\ЛАБОРАТОРИИ\Термодинамики\lab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22675"/>
            <a:ext cx="43815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Прямоугольник 3"/>
          <p:cNvSpPr>
            <a:spLocks noChangeArrowheads="1"/>
          </p:cNvSpPr>
          <p:nvPr/>
        </p:nvSpPr>
        <p:spPr bwMode="auto">
          <a:xfrm>
            <a:off x="304800" y="4121150"/>
            <a:ext cx="4267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/>
              <a:t>Учебная лаборатория </a:t>
            </a:r>
            <a:r>
              <a:rPr lang="en-US" altLang="ru-RU" sz="2000"/>
              <a:t>                               </a:t>
            </a:r>
            <a:r>
              <a:rPr lang="ru-RU" altLang="ru-RU" sz="2000"/>
              <a:t>«Термодинамики и тепломассообмена»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47700" y="66675"/>
            <a:ext cx="77343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</a:t>
            </a:r>
            <a:r>
              <a:rPr lang="ru-RU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М.С.Гуцериева</a:t>
            </a:r>
            <a:endParaRPr lang="ru-RU" sz="1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819400" y="90488"/>
            <a:ext cx="526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</a:t>
            </a:r>
            <a:r>
              <a:rPr lang="ru-RU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М.С.Гуцериева</a:t>
            </a:r>
            <a:endParaRPr lang="ru-RU" sz="1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/>
          </a:p>
        </p:txBody>
      </p:sp>
      <p:sp>
        <p:nvSpPr>
          <p:cNvPr id="20484" name="Rectangle 10"/>
          <p:cNvSpPr>
            <a:spLocks noChangeArrowheads="1"/>
          </p:cNvSpPr>
          <p:nvPr/>
        </p:nvSpPr>
        <p:spPr bwMode="auto">
          <a:xfrm>
            <a:off x="0" y="806688"/>
            <a:ext cx="51054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/>
              <a:t>В июне 2011 г. был подписан приказ о создании «Института нефти и газа» и в  этом же году построен и сдан в эксплуатацию учебно-лабораторный корпус.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/>
              <a:t>В соответствии с приказом от 24.08.2011 г. </a:t>
            </a:r>
            <a:r>
              <a:rPr lang="ru-RU" altLang="ru-RU" sz="2000" dirty="0" smtClean="0"/>
              <a:t>  </a:t>
            </a:r>
            <a:r>
              <a:rPr lang="ru-RU" altLang="ru-RU" sz="2000" dirty="0"/>
              <a:t>ФГБОУ ВПО «</a:t>
            </a:r>
            <a:r>
              <a:rPr lang="ru-RU" altLang="ru-RU" sz="2000" dirty="0" err="1"/>
              <a:t>УдГУ</a:t>
            </a:r>
            <a:r>
              <a:rPr lang="ru-RU" altLang="ru-RU" sz="2000" dirty="0"/>
              <a:t>» № 775/01-04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 smtClean="0"/>
              <a:t>Институту </a:t>
            </a:r>
            <a:r>
              <a:rPr lang="ru-RU" altLang="ru-RU" sz="2000" dirty="0"/>
              <a:t>присвоено имя президента НК «</a:t>
            </a:r>
            <a:r>
              <a:rPr lang="ru-RU" altLang="ru-RU" sz="2000" dirty="0" err="1"/>
              <a:t>Русснефть</a:t>
            </a:r>
            <a:r>
              <a:rPr lang="ru-RU" altLang="ru-RU" sz="2000" dirty="0"/>
              <a:t>» </a:t>
            </a:r>
            <a:r>
              <a:rPr lang="ru-RU" altLang="ru-RU" sz="2000" b="1" dirty="0"/>
              <a:t>Михаила </a:t>
            </a:r>
            <a:r>
              <a:rPr lang="ru-RU" altLang="ru-RU" sz="2000" b="1" dirty="0" err="1"/>
              <a:t>Сафарбековича</a:t>
            </a:r>
            <a:r>
              <a:rPr lang="ru-RU" altLang="ru-RU" sz="2000" b="1" dirty="0"/>
              <a:t> Гуцериева</a:t>
            </a:r>
            <a:r>
              <a:rPr lang="ru-RU" altLang="ru-RU" sz="2000" dirty="0"/>
              <a:t>.</a:t>
            </a:r>
          </a:p>
        </p:txBody>
      </p:sp>
      <p:pic>
        <p:nvPicPr>
          <p:cNvPr id="20485" name="Picture 9" descr="1314706387_dsc_44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42"/>
          <a:stretch>
            <a:fillRect/>
          </a:stretch>
        </p:blipFill>
        <p:spPr bwMode="auto">
          <a:xfrm>
            <a:off x="4648200" y="4292600"/>
            <a:ext cx="4362450" cy="24130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10" descr="1314706284_dsc_44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8"/>
          <a:stretch>
            <a:fillRect/>
          </a:stretch>
        </p:blipFill>
        <p:spPr bwMode="auto">
          <a:xfrm>
            <a:off x="228600" y="4276725"/>
            <a:ext cx="4191000" cy="24288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7" name="Title 1"/>
          <p:cNvSpPr>
            <a:spLocks/>
          </p:cNvSpPr>
          <p:nvPr/>
        </p:nvSpPr>
        <p:spPr bwMode="auto">
          <a:xfrm>
            <a:off x="609600" y="472440"/>
            <a:ext cx="3276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/>
              <a:t>Общая информация</a:t>
            </a:r>
            <a:endParaRPr lang="en-US" altLang="ru-RU" sz="2400" dirty="0"/>
          </a:p>
        </p:txBody>
      </p:sp>
      <p:pic>
        <p:nvPicPr>
          <p:cNvPr id="20488" name="Picture 12" descr="1314705847_dsc_43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2" r="11087" b="14078"/>
          <a:stretch>
            <a:fillRect/>
          </a:stretch>
        </p:blipFill>
        <p:spPr bwMode="auto">
          <a:xfrm>
            <a:off x="5105400" y="914400"/>
            <a:ext cx="3886200" cy="32162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Прямоугольник 1"/>
          <p:cNvSpPr>
            <a:spLocks noChangeArrowheads="1"/>
          </p:cNvSpPr>
          <p:nvPr/>
        </p:nvSpPr>
        <p:spPr bwMode="auto">
          <a:xfrm>
            <a:off x="381000" y="381000"/>
            <a:ext cx="624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/>
              <a:t>Материально-техническая база</a:t>
            </a:r>
            <a:r>
              <a:rPr lang="ru-RU" altLang="ru-RU" sz="2800"/>
              <a:t> </a:t>
            </a:r>
          </a:p>
        </p:txBody>
      </p:sp>
      <p:sp>
        <p:nvSpPr>
          <p:cNvPr id="69635" name="Прямоугольник 2"/>
          <p:cNvSpPr>
            <a:spLocks noChangeArrowheads="1"/>
          </p:cNvSpPr>
          <p:nvPr/>
        </p:nvSpPr>
        <p:spPr bwMode="auto">
          <a:xfrm>
            <a:off x="5186363" y="1600200"/>
            <a:ext cx="36274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/>
              <a:t>Учебно-исследовательская лаборатория «Технологий энергоресурсосбережения»</a:t>
            </a:r>
          </a:p>
        </p:txBody>
      </p:sp>
      <p:pic>
        <p:nvPicPr>
          <p:cNvPr id="69636" name="Picture 2" descr="\\10.17.2.8\Share\для Дзюиной Н.А\от Колесовой С.Б\Статьи презентации по института\ТЭ\ЛАБОРАТОРИИ\Энергосбережения\IMG_136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30275"/>
            <a:ext cx="423703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Прямоугольник 3"/>
          <p:cNvSpPr>
            <a:spLocks noChangeArrowheads="1"/>
          </p:cNvSpPr>
          <p:nvPr/>
        </p:nvSpPr>
        <p:spPr bwMode="auto">
          <a:xfrm>
            <a:off x="285750" y="4724400"/>
            <a:ext cx="4362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/>
              <a:t>Учебно-научная лаборатория «Нетрадиционные энерготехнологии и инжиниринг»</a:t>
            </a:r>
          </a:p>
        </p:txBody>
      </p:sp>
      <p:pic>
        <p:nvPicPr>
          <p:cNvPr id="69638" name="Picture 3" descr="\\10.17.2.8\Share\для Дзюиной Н.А\от Колесовой С.Б\Статьи презентации по института\ТЭ\ЛАБОРАТОРИИ\Нетрадиционные энреготехнологии\IMG_20140805_0957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431800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24063" y="66675"/>
            <a:ext cx="63246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</a:t>
            </a:r>
            <a:r>
              <a:rPr lang="ru-RU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М.С.Гуцериева</a:t>
            </a:r>
            <a:endParaRPr lang="ru-RU" sz="1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70659" name="Rectangle 2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/>
          </a:p>
        </p:txBody>
      </p:sp>
      <p:sp>
        <p:nvSpPr>
          <p:cNvPr id="70660" name="Rectangle 7"/>
          <p:cNvSpPr>
            <a:spLocks noChangeArrowheads="1"/>
          </p:cNvSpPr>
          <p:nvPr/>
        </p:nvSpPr>
        <p:spPr bwMode="auto">
          <a:xfrm>
            <a:off x="381000" y="381000"/>
            <a:ext cx="58642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/>
              <a:t>Материально-техническая база</a:t>
            </a:r>
            <a:r>
              <a:rPr lang="ru-RU" altLang="ru-RU" sz="2800"/>
              <a:t> </a:t>
            </a:r>
          </a:p>
        </p:txBody>
      </p:sp>
      <p:sp>
        <p:nvSpPr>
          <p:cNvPr id="70661" name="Rectangle 10"/>
          <p:cNvSpPr>
            <a:spLocks noChangeArrowheads="1"/>
          </p:cNvSpPr>
          <p:nvPr/>
        </p:nvSpPr>
        <p:spPr bwMode="auto">
          <a:xfrm>
            <a:off x="5272088" y="3579813"/>
            <a:ext cx="34290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/>
              <a:t>Строительство общежития финансировалось  нефтяной компанией «</a:t>
            </a:r>
            <a:r>
              <a:rPr lang="ru-RU" altLang="ru-RU" sz="2000" dirty="0" err="1"/>
              <a:t>РуссНефть</a:t>
            </a:r>
            <a:r>
              <a:rPr lang="ru-RU" altLang="ru-RU" sz="2000" dirty="0"/>
              <a:t>», президент которой Михаил Гуцериев. </a:t>
            </a:r>
          </a:p>
        </p:txBody>
      </p:sp>
      <p:pic>
        <p:nvPicPr>
          <p:cNvPr id="70662" name="Picture 11" descr="Лого_РУ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257800"/>
            <a:ext cx="25146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Прямоугольник 1"/>
          <p:cNvSpPr>
            <a:spLocks noChangeArrowheads="1"/>
          </p:cNvSpPr>
          <p:nvPr/>
        </p:nvSpPr>
        <p:spPr bwMode="auto">
          <a:xfrm>
            <a:off x="381000" y="1012825"/>
            <a:ext cx="4343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В </a:t>
            </a:r>
            <a:r>
              <a:rPr lang="ru-RU" altLang="ru-RU" sz="1800" b="1" dirty="0"/>
              <a:t>2013 г. </a:t>
            </a:r>
            <a:r>
              <a:rPr lang="ru-RU" altLang="ru-RU" sz="1800" dirty="0"/>
              <a:t>введено в эксплуатацию благоустроенное девятиэтажное </a:t>
            </a:r>
            <a:r>
              <a:rPr lang="ru-RU" altLang="ru-RU" sz="1800" b="1" dirty="0"/>
              <a:t>общежитие</a:t>
            </a:r>
            <a:r>
              <a:rPr lang="ru-RU" altLang="ru-RU" sz="1800" dirty="0"/>
              <a:t>, где созданы все условия для отдыха и учебы. При общежитии есть спортивный зал, комнаты подготовки к занятиям, оснащенные компьютерной техникой.</a:t>
            </a:r>
          </a:p>
        </p:txBody>
      </p:sp>
      <p:pic>
        <p:nvPicPr>
          <p:cNvPr id="70664" name="Picture 10" descr="\\10.17.2.8\Share\для Дзюиной Н.А\от Колесовой С.Б\13057675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29000"/>
            <a:ext cx="4803775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11" descr="\\10.17.2.8\Share\для Дзюиной Н.А\от Колесовой С.Б\13057675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946150"/>
            <a:ext cx="3516312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381000"/>
            <a:ext cx="7518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47800" y="3276600"/>
            <a:ext cx="594360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1684" name="Rectangle 2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/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40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40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400" b="1" dirty="0" smtClean="0">
                <a:solidFill>
                  <a:srgbClr val="002D5D"/>
                </a:solidFill>
                <a:latin typeface="Impact" panose="020B0806030902050204" pitchFamily="34" charset="0"/>
              </a:rPr>
              <a:t>Специальности и направления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400" b="1" dirty="0" smtClean="0">
                <a:solidFill>
                  <a:srgbClr val="002D5D"/>
                </a:solidFill>
                <a:latin typeface="Impact" panose="020B0806030902050204" pitchFamily="34" charset="0"/>
              </a:rPr>
              <a:t>Института</a:t>
            </a:r>
            <a:r>
              <a:rPr lang="ru-RU" altLang="ru-RU" sz="4000" b="1" dirty="0"/>
              <a:t/>
            </a:r>
            <a:br>
              <a:rPr lang="ru-RU" altLang="ru-RU" sz="4000" b="1" dirty="0"/>
            </a:br>
            <a:endParaRPr lang="ru-RU" alt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46085" name="Rectangle 8"/>
          <p:cNvSpPr>
            <a:spLocks noChangeArrowheads="1"/>
          </p:cNvSpPr>
          <p:nvPr/>
        </p:nvSpPr>
        <p:spPr bwMode="auto">
          <a:xfrm>
            <a:off x="381000" y="533400"/>
            <a:ext cx="8534400" cy="615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114300" eaLnBrk="0" hangingPunct="0"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2400" b="1" dirty="0" smtClean="0">
              <a:solidFill>
                <a:srgbClr val="FF0066"/>
              </a:solidFill>
            </a:endParaRPr>
          </a:p>
          <a:p>
            <a:pPr algn="ctr" eaLnBrk="1" hangingPunct="1">
              <a:defRPr/>
            </a:pPr>
            <a:r>
              <a:rPr lang="ru-RU" altLang="ru-RU" sz="2400" b="1" dirty="0" err="1" smtClean="0">
                <a:solidFill>
                  <a:srgbClr val="FF0066"/>
                </a:solidFill>
              </a:rPr>
              <a:t>Бакалавриат</a:t>
            </a:r>
            <a:endParaRPr lang="ru-RU" altLang="ru-RU" sz="2400" b="1" dirty="0" smtClean="0">
              <a:solidFill>
                <a:srgbClr val="FF0066"/>
              </a:solidFill>
            </a:endParaRPr>
          </a:p>
          <a:p>
            <a:pPr algn="ctr" eaLnBrk="1" hangingPunct="1">
              <a:defRPr/>
            </a:pPr>
            <a:endParaRPr lang="ru-RU" altLang="ru-RU" sz="2400" b="1" dirty="0">
              <a:solidFill>
                <a:srgbClr val="FF0066"/>
              </a:solidFill>
            </a:endParaRPr>
          </a:p>
          <a:p>
            <a:pPr algn="ctr" eaLnBrk="1" hangingPunct="1">
              <a:defRPr/>
            </a:pPr>
            <a:endParaRPr lang="ru-RU" altLang="ru-RU" sz="2400" b="1" dirty="0" smtClean="0">
              <a:solidFill>
                <a:srgbClr val="FF0066"/>
              </a:solidFill>
            </a:endParaRPr>
          </a:p>
          <a:p>
            <a:pPr algn="just" eaLnBrk="1" hangingPunct="1">
              <a:defRPr/>
            </a:pPr>
            <a:r>
              <a:rPr lang="ru-RU" altLang="ru-RU" sz="2200" b="1" dirty="0" smtClean="0">
                <a:solidFill>
                  <a:schemeClr val="bg2"/>
                </a:solidFill>
              </a:rPr>
              <a:t>Направление</a:t>
            </a:r>
            <a:r>
              <a:rPr lang="ru-RU" altLang="ru-RU" sz="2200" dirty="0" smtClean="0">
                <a:solidFill>
                  <a:schemeClr val="bg2"/>
                </a:solidFill>
              </a:rPr>
              <a:t> </a:t>
            </a:r>
            <a:r>
              <a:rPr lang="ru-RU" altLang="ru-RU" sz="2200" b="1" dirty="0">
                <a:solidFill>
                  <a:schemeClr val="bg2"/>
                </a:solidFill>
              </a:rPr>
              <a:t>21.03.01 Нефтегазовое дело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§"/>
              <a:defRPr/>
            </a:pPr>
            <a:r>
              <a:rPr lang="ru-RU" altLang="ru-RU" sz="2000" i="1" dirty="0" smtClean="0"/>
              <a:t>очная </a:t>
            </a:r>
            <a:r>
              <a:rPr lang="ru-RU" altLang="ru-RU" sz="2000" i="1" dirty="0"/>
              <a:t>форма обучения (4 года</a:t>
            </a:r>
            <a:r>
              <a:rPr lang="ru-RU" altLang="ru-RU" sz="2000" i="1" dirty="0" smtClean="0"/>
              <a:t>), 60 </a:t>
            </a:r>
            <a:r>
              <a:rPr lang="ru-RU" altLang="ru-RU" sz="2000" i="1" u="sng" dirty="0" smtClean="0"/>
              <a:t>бюджетных мест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§"/>
              <a:defRPr/>
            </a:pPr>
            <a:r>
              <a:rPr lang="ru-RU" altLang="ru-RU" sz="2000" i="1" dirty="0" smtClean="0"/>
              <a:t>очно-заочная </a:t>
            </a:r>
            <a:r>
              <a:rPr lang="ru-RU" altLang="ru-RU" sz="2000" i="1" dirty="0"/>
              <a:t>форма обучения (5 лет</a:t>
            </a:r>
            <a:r>
              <a:rPr lang="ru-RU" altLang="ru-RU" sz="2000" i="1" dirty="0" smtClean="0"/>
              <a:t>), платная ФО 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§"/>
              <a:defRPr/>
            </a:pPr>
            <a:r>
              <a:rPr lang="ru-RU" altLang="ru-RU" sz="2000" i="1" dirty="0" smtClean="0"/>
              <a:t>заочная форма обучения, сокращенные сроки (3,6 года), </a:t>
            </a:r>
            <a:r>
              <a:rPr lang="ru-RU" altLang="ru-RU" sz="2000" i="1" dirty="0"/>
              <a:t>платная ФО </a:t>
            </a:r>
          </a:p>
          <a:p>
            <a:pPr algn="just" eaLnBrk="1" hangingPunct="1">
              <a:defRPr/>
            </a:pPr>
            <a:endParaRPr lang="ru-RU" altLang="ru-RU" sz="2000" i="1" dirty="0" smtClean="0"/>
          </a:p>
          <a:p>
            <a:pPr algn="just" eaLnBrk="1" hangingPunct="1">
              <a:defRPr/>
            </a:pPr>
            <a:endParaRPr lang="ru-RU" altLang="ru-RU" sz="1000" i="1" dirty="0" smtClean="0"/>
          </a:p>
          <a:p>
            <a:pPr algn="just" eaLnBrk="1" hangingPunct="1">
              <a:defRPr/>
            </a:pPr>
            <a:r>
              <a:rPr lang="ru-RU" altLang="ru-RU" sz="2200" b="1" dirty="0">
                <a:solidFill>
                  <a:schemeClr val="bg2"/>
                </a:solidFill>
              </a:rPr>
              <a:t>Профили обучения:</a:t>
            </a:r>
          </a:p>
          <a:p>
            <a:pPr algn="just" eaLnBrk="1" hangingPunct="1">
              <a:defRPr/>
            </a:pPr>
            <a:endParaRPr lang="ru-RU" altLang="ru-RU" sz="1000" i="1" dirty="0" smtClean="0"/>
          </a:p>
          <a:p>
            <a:pPr marL="342900" indent="-342900" eaLnBrk="1" hangingPunct="1">
              <a:buFont typeface="Wingdings" panose="05000000000000000000" pitchFamily="2" charset="2"/>
              <a:buChar char="§"/>
              <a:defRPr/>
            </a:pPr>
            <a:r>
              <a:rPr lang="ru-RU" altLang="ru-RU" sz="2000" i="1" dirty="0" smtClean="0"/>
              <a:t>Эксплуатация и обслуживание объектов добычи нефти</a:t>
            </a:r>
            <a:endParaRPr lang="ru-RU" altLang="ru-RU" sz="2000" i="1" dirty="0" smtClean="0">
              <a:solidFill>
                <a:srgbClr val="000000"/>
              </a:solidFill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  <a:defRPr/>
            </a:pPr>
            <a:r>
              <a:rPr lang="ru-RU" altLang="ru-RU" sz="2000" i="1" dirty="0" smtClean="0"/>
              <a:t>Бурение </a:t>
            </a:r>
            <a:r>
              <a:rPr lang="ru-RU" altLang="ru-RU" sz="2000" i="1" dirty="0"/>
              <a:t>нефтяных и газовых </a:t>
            </a:r>
            <a:r>
              <a:rPr lang="ru-RU" altLang="ru-RU" sz="2000" i="1" dirty="0" smtClean="0"/>
              <a:t>скважин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  <a:defRPr/>
            </a:pPr>
            <a:r>
              <a:rPr lang="ru-RU" altLang="ru-RU" sz="2000" i="1" dirty="0" smtClean="0"/>
              <a:t>Сооружение </a:t>
            </a:r>
            <a:r>
              <a:rPr lang="ru-RU" altLang="ru-RU" sz="2000" i="1" dirty="0"/>
              <a:t>и ремонт объектов и систем трубопроводного транспорта</a:t>
            </a:r>
          </a:p>
          <a:p>
            <a:pPr indent="0" algn="just" eaLnBrk="1" hangingPunct="1">
              <a:defRPr/>
            </a:pPr>
            <a:endParaRPr lang="ru-RU" altLang="ru-RU" sz="2000" i="1" dirty="0">
              <a:solidFill>
                <a:srgbClr val="000000"/>
              </a:solidFill>
            </a:endParaRPr>
          </a:p>
          <a:p>
            <a:pPr indent="0" algn="just" eaLnBrk="1" hangingPunct="1">
              <a:defRPr/>
            </a:pPr>
            <a:endParaRPr lang="ru-RU" altLang="ru-RU" sz="2000" i="1" dirty="0" smtClean="0"/>
          </a:p>
          <a:p>
            <a:pPr algn="just" eaLnBrk="1" hangingPunct="1">
              <a:defRPr/>
            </a:pPr>
            <a:endParaRPr lang="ru-RU" altLang="ru-RU" sz="10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0604" y="845890"/>
            <a:ext cx="8153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ru-RU" altLang="ru-RU" sz="2200" b="1" dirty="0" smtClean="0">
              <a:solidFill>
                <a:schemeClr val="bg2"/>
              </a:solidFill>
              <a:latin typeface="Arial" charset="0"/>
            </a:endParaRPr>
          </a:p>
          <a:p>
            <a:pPr algn="just" eaLnBrk="1" hangingPunct="1">
              <a:defRPr/>
            </a:pPr>
            <a:r>
              <a:rPr lang="ru-RU" altLang="ru-RU" sz="2200" b="1" dirty="0" smtClean="0">
                <a:solidFill>
                  <a:schemeClr val="bg2"/>
                </a:solidFill>
                <a:latin typeface="Arial" charset="0"/>
              </a:rPr>
              <a:t>Направление </a:t>
            </a:r>
            <a:r>
              <a:rPr lang="ru-RU" altLang="ru-RU" sz="2200" b="1" dirty="0">
                <a:solidFill>
                  <a:schemeClr val="bg2"/>
                </a:solidFill>
                <a:latin typeface="Arial" charset="0"/>
              </a:rPr>
              <a:t>13.03.01 </a:t>
            </a:r>
            <a:r>
              <a:rPr lang="ru-RU" altLang="ru-RU" sz="2200" b="1" dirty="0" smtClean="0">
                <a:solidFill>
                  <a:schemeClr val="bg2"/>
                </a:solidFill>
                <a:latin typeface="Arial" charset="0"/>
              </a:rPr>
              <a:t>Теплоэнергетика </a:t>
            </a:r>
            <a:r>
              <a:rPr lang="ru-RU" altLang="ru-RU" sz="2200" b="1" dirty="0">
                <a:solidFill>
                  <a:schemeClr val="bg2"/>
                </a:solidFill>
                <a:latin typeface="Arial" charset="0"/>
              </a:rPr>
              <a:t>и </a:t>
            </a:r>
            <a:r>
              <a:rPr lang="ru-RU" altLang="ru-RU" sz="2200" b="1" dirty="0" smtClean="0">
                <a:solidFill>
                  <a:schemeClr val="bg2"/>
                </a:solidFill>
                <a:latin typeface="Arial" charset="0"/>
              </a:rPr>
              <a:t>теплотехника, профиль «Тепловые </a:t>
            </a:r>
            <a:r>
              <a:rPr lang="ru-RU" altLang="ru-RU" sz="2200" b="1" dirty="0">
                <a:solidFill>
                  <a:schemeClr val="bg2"/>
                </a:solidFill>
                <a:latin typeface="Arial" charset="0"/>
              </a:rPr>
              <a:t>электрические </a:t>
            </a:r>
            <a:r>
              <a:rPr lang="ru-RU" altLang="ru-RU" sz="2200" b="1" dirty="0" smtClean="0">
                <a:solidFill>
                  <a:schemeClr val="bg2"/>
                </a:solidFill>
                <a:latin typeface="Arial" charset="0"/>
              </a:rPr>
              <a:t>станции»  </a:t>
            </a:r>
            <a:endParaRPr lang="ru-RU" altLang="ru-RU" sz="2200" b="1" dirty="0">
              <a:solidFill>
                <a:schemeClr val="bg2"/>
              </a:solidFill>
              <a:latin typeface="Arial" charset="0"/>
            </a:endParaRPr>
          </a:p>
          <a:p>
            <a:pPr indent="0" algn="just" eaLnBrk="1" hangingPunct="1">
              <a:defRPr/>
            </a:pPr>
            <a:r>
              <a:rPr lang="ru-RU" altLang="ru-RU" sz="2000" i="1" dirty="0" smtClean="0">
                <a:solidFill>
                  <a:srgbClr val="000000"/>
                </a:solidFill>
              </a:rPr>
              <a:t>-</a:t>
            </a:r>
            <a:r>
              <a:rPr lang="en-US" altLang="ru-RU" sz="2000" i="1" dirty="0" smtClean="0">
                <a:solidFill>
                  <a:srgbClr val="000000"/>
                </a:solidFill>
              </a:rPr>
              <a:t> </a:t>
            </a:r>
            <a:r>
              <a:rPr lang="ru-RU" altLang="ru-RU" sz="2000" i="1" dirty="0" smtClean="0">
                <a:solidFill>
                  <a:srgbClr val="000000"/>
                </a:solidFill>
              </a:rPr>
              <a:t>заочная </a:t>
            </a:r>
            <a:r>
              <a:rPr lang="ru-RU" altLang="ru-RU" sz="2000" i="1" dirty="0">
                <a:solidFill>
                  <a:srgbClr val="000000"/>
                </a:solidFill>
              </a:rPr>
              <a:t>форма обучения (5 лет),  </a:t>
            </a:r>
            <a:r>
              <a:rPr lang="ru-RU" altLang="ru-RU" sz="2000" i="1" dirty="0" smtClean="0">
                <a:solidFill>
                  <a:srgbClr val="000000"/>
                </a:solidFill>
              </a:rPr>
              <a:t>13 </a:t>
            </a:r>
            <a:r>
              <a:rPr lang="ru-RU" altLang="ru-RU" sz="2000" i="1" u="sng" dirty="0" smtClean="0">
                <a:solidFill>
                  <a:srgbClr val="000000"/>
                </a:solidFill>
              </a:rPr>
              <a:t>бюджетных мест</a:t>
            </a:r>
            <a:endParaRPr lang="ru-RU" altLang="ru-RU" sz="2000" b="1" u="sng" dirty="0">
              <a:solidFill>
                <a:schemeClr val="bg2"/>
              </a:solidFill>
            </a:endParaRPr>
          </a:p>
          <a:p>
            <a:pPr algn="just" eaLnBrk="1" hangingPunct="1">
              <a:defRPr/>
            </a:pPr>
            <a:endParaRPr lang="ru-RU" altLang="ru-RU" sz="2400" b="1" dirty="0" smtClean="0">
              <a:solidFill>
                <a:schemeClr val="bg2"/>
              </a:solidFill>
              <a:latin typeface="Arial" charset="0"/>
            </a:endParaRPr>
          </a:p>
          <a:p>
            <a:pPr algn="just" eaLnBrk="1" hangingPunct="1">
              <a:defRPr/>
            </a:pPr>
            <a:endParaRPr lang="ru-RU" altLang="ru-RU" sz="2400" b="1" dirty="0" smtClean="0">
              <a:solidFill>
                <a:schemeClr val="bg2"/>
              </a:solidFill>
              <a:latin typeface="Arial" charset="0"/>
            </a:endParaRPr>
          </a:p>
          <a:p>
            <a:pPr algn="just" eaLnBrk="1" hangingPunct="1">
              <a:defRPr/>
            </a:pPr>
            <a:r>
              <a:rPr lang="ru-RU" altLang="ru-RU" sz="2200" b="1" dirty="0" smtClean="0">
                <a:solidFill>
                  <a:schemeClr val="bg2"/>
                </a:solidFill>
                <a:latin typeface="Arial" charset="0"/>
              </a:rPr>
              <a:t>Направление </a:t>
            </a:r>
            <a:r>
              <a:rPr lang="ru-RU" altLang="ru-RU" sz="2200" b="1" dirty="0">
                <a:solidFill>
                  <a:schemeClr val="bg2"/>
                </a:solidFill>
                <a:latin typeface="Arial" charset="0"/>
              </a:rPr>
              <a:t>13.03.02 </a:t>
            </a:r>
            <a:r>
              <a:rPr lang="ru-RU" altLang="ru-RU" sz="2200" b="1" dirty="0" smtClean="0">
                <a:solidFill>
                  <a:schemeClr val="bg2"/>
                </a:solidFill>
                <a:latin typeface="Arial" charset="0"/>
              </a:rPr>
              <a:t>Электроэнергетика </a:t>
            </a:r>
            <a:r>
              <a:rPr lang="ru-RU" altLang="ru-RU" sz="2200" b="1" dirty="0">
                <a:solidFill>
                  <a:schemeClr val="bg2"/>
                </a:solidFill>
                <a:latin typeface="Arial" charset="0"/>
              </a:rPr>
              <a:t>и </a:t>
            </a:r>
            <a:r>
              <a:rPr lang="ru-RU" altLang="ru-RU" sz="2200" b="1" dirty="0" smtClean="0">
                <a:solidFill>
                  <a:schemeClr val="bg2"/>
                </a:solidFill>
                <a:latin typeface="Arial" charset="0"/>
              </a:rPr>
              <a:t>электротехника, профиль </a:t>
            </a:r>
            <a:r>
              <a:rPr lang="ru-RU" altLang="ru-RU" sz="2200" b="1" dirty="0">
                <a:solidFill>
                  <a:schemeClr val="bg2"/>
                </a:solidFill>
                <a:latin typeface="Arial" charset="0"/>
              </a:rPr>
              <a:t>«Нетрадиционные и возобновляемые источники энергии» </a:t>
            </a:r>
          </a:p>
          <a:p>
            <a:pPr marL="342900" indent="-342900" algn="just" eaLnBrk="1" hangingPunct="1">
              <a:buFontTx/>
              <a:buChar char="-"/>
              <a:defRPr/>
            </a:pPr>
            <a:r>
              <a:rPr lang="ru-RU" altLang="ru-RU" sz="2000" i="1" dirty="0">
                <a:solidFill>
                  <a:srgbClr val="000000"/>
                </a:solidFill>
              </a:rPr>
              <a:t>заочная форма обучения (5 лет),</a:t>
            </a:r>
            <a:r>
              <a:rPr lang="en-US" altLang="ru-RU" sz="2000" i="1" dirty="0">
                <a:solidFill>
                  <a:srgbClr val="000000"/>
                </a:solidFill>
              </a:rPr>
              <a:t> </a:t>
            </a:r>
            <a:r>
              <a:rPr lang="ru-RU" altLang="ru-RU" sz="2000" i="1" dirty="0">
                <a:solidFill>
                  <a:srgbClr val="000000"/>
                </a:solidFill>
              </a:rPr>
              <a:t>платная ФО</a:t>
            </a:r>
          </a:p>
          <a:p>
            <a:pPr marL="342900" indent="-342900" algn="just" eaLnBrk="1" hangingPunct="1">
              <a:buFontTx/>
              <a:buChar char="-"/>
              <a:defRPr/>
            </a:pPr>
            <a:r>
              <a:rPr lang="ru-RU" altLang="ru-RU" sz="2000" i="1" dirty="0">
                <a:solidFill>
                  <a:srgbClr val="000000"/>
                </a:solidFill>
              </a:rPr>
              <a:t>о</a:t>
            </a:r>
            <a:r>
              <a:rPr lang="ru-RU" altLang="ru-RU" sz="2000" i="1" dirty="0" smtClean="0">
                <a:solidFill>
                  <a:srgbClr val="000000"/>
                </a:solidFill>
              </a:rPr>
              <a:t>чно-заочная </a:t>
            </a:r>
            <a:r>
              <a:rPr lang="ru-RU" altLang="ru-RU" sz="2000" i="1" dirty="0">
                <a:solidFill>
                  <a:srgbClr val="000000"/>
                </a:solidFill>
              </a:rPr>
              <a:t>форма обучения (5 лет),</a:t>
            </a:r>
            <a:r>
              <a:rPr lang="en-US" altLang="ru-RU" sz="2000" i="1" dirty="0">
                <a:solidFill>
                  <a:srgbClr val="000000"/>
                </a:solidFill>
              </a:rPr>
              <a:t> </a:t>
            </a:r>
            <a:r>
              <a:rPr lang="ru-RU" altLang="ru-RU" sz="2000" i="1" dirty="0">
                <a:solidFill>
                  <a:srgbClr val="000000"/>
                </a:solidFill>
              </a:rPr>
              <a:t>платная ФО</a:t>
            </a:r>
          </a:p>
        </p:txBody>
      </p:sp>
    </p:spTree>
    <p:extLst>
      <p:ext uri="{BB962C8B-B14F-4D97-AF65-F5344CB8AC3E}">
        <p14:creationId xmlns:p14="http://schemas.microsoft.com/office/powerpoint/2010/main" val="38436771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73731" name="Rectangle 5"/>
          <p:cNvSpPr>
            <a:spLocks noChangeArrowheads="1"/>
          </p:cNvSpPr>
          <p:nvPr/>
        </p:nvSpPr>
        <p:spPr bwMode="auto">
          <a:xfrm>
            <a:off x="152400" y="838200"/>
            <a:ext cx="883920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1143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i="1" dirty="0">
                <a:solidFill>
                  <a:srgbClr val="FF0066"/>
                </a:solidFill>
              </a:rPr>
              <a:t> </a:t>
            </a:r>
            <a:r>
              <a:rPr lang="en-US" altLang="ru-RU" sz="2400" b="1" dirty="0" smtClean="0">
                <a:solidFill>
                  <a:srgbClr val="FF0066"/>
                </a:solidFill>
                <a:latin typeface="Arial" charset="0"/>
              </a:rPr>
              <a:t>C</a:t>
            </a:r>
            <a:r>
              <a:rPr lang="ru-RU" altLang="ru-RU" sz="2400" b="1" dirty="0" err="1" smtClean="0">
                <a:solidFill>
                  <a:srgbClr val="FF0066"/>
                </a:solidFill>
                <a:latin typeface="Arial" charset="0"/>
              </a:rPr>
              <a:t>пециалитет</a:t>
            </a:r>
            <a:endParaRPr lang="ru-RU" altLang="ru-RU" sz="2400" b="1" dirty="0" smtClean="0">
              <a:solidFill>
                <a:srgbClr val="FF0066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200" b="1" dirty="0">
              <a:solidFill>
                <a:srgbClr val="FF0066"/>
              </a:solidFill>
              <a:latin typeface="Arial" charset="0"/>
            </a:endParaRPr>
          </a:p>
          <a:p>
            <a:pPr indent="0" eaLnBrk="1" hangingPunct="1"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ru-RU" altLang="ru-RU" sz="2200" b="1" dirty="0" smtClean="0">
                <a:solidFill>
                  <a:schemeClr val="bg2"/>
                </a:solidFill>
              </a:rPr>
              <a:t>21.05.02 </a:t>
            </a:r>
            <a:r>
              <a:rPr lang="ru-RU" altLang="ru-RU" sz="2200" dirty="0">
                <a:solidFill>
                  <a:schemeClr val="bg2"/>
                </a:solidFill>
              </a:rPr>
              <a:t>Прикладная геология, </a:t>
            </a:r>
            <a:r>
              <a:rPr lang="ru-RU" altLang="ru-RU" sz="2200" dirty="0" smtClean="0">
                <a:solidFill>
                  <a:schemeClr val="bg2"/>
                </a:solidFill>
              </a:rPr>
              <a:t>квалификация </a:t>
            </a:r>
            <a:r>
              <a:rPr lang="ru-RU" altLang="ru-RU" sz="2200" dirty="0">
                <a:solidFill>
                  <a:schemeClr val="bg2"/>
                </a:solidFill>
              </a:rPr>
              <a:t>«Горный инженер-геолог»</a:t>
            </a:r>
            <a:r>
              <a:rPr lang="ru-RU" altLang="ru-RU" sz="2200" i="1" dirty="0"/>
              <a:t> </a:t>
            </a:r>
            <a:endParaRPr lang="ru-RU" altLang="ru-RU" sz="2200" i="1" dirty="0" smtClean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ru-RU" altLang="ru-RU" sz="2000" i="1" dirty="0" smtClean="0">
                <a:solidFill>
                  <a:srgbClr val="000000"/>
                </a:solidFill>
              </a:rPr>
              <a:t>очная форма обучения </a:t>
            </a:r>
            <a:r>
              <a:rPr lang="ru-RU" altLang="ru-RU" sz="2000" i="1" dirty="0"/>
              <a:t>(5 лет</a:t>
            </a:r>
            <a:r>
              <a:rPr lang="ru-RU" altLang="ru-RU" sz="2000" i="1" dirty="0" smtClean="0"/>
              <a:t>)</a:t>
            </a:r>
            <a:r>
              <a:rPr lang="ru-RU" altLang="ru-RU" sz="2000" i="1" dirty="0" smtClean="0">
                <a:solidFill>
                  <a:srgbClr val="000000"/>
                </a:solidFill>
              </a:rPr>
              <a:t>,  14 </a:t>
            </a:r>
            <a:r>
              <a:rPr lang="ru-RU" altLang="ru-RU" sz="2000" i="1" u="sng" dirty="0" smtClean="0">
                <a:solidFill>
                  <a:srgbClr val="000000"/>
                </a:solidFill>
              </a:rPr>
              <a:t>бюджетных мест</a:t>
            </a:r>
            <a:endParaRPr lang="ru-RU" altLang="ru-RU" sz="2000" u="sng" dirty="0">
              <a:solidFill>
                <a:schemeClr val="bg2"/>
              </a:solidFill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000" b="1" dirty="0" smtClean="0">
              <a:solidFill>
                <a:schemeClr val="bg2"/>
              </a:solidFill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None/>
            </a:pPr>
            <a:r>
              <a:rPr lang="ru-RU" altLang="ru-RU" sz="2000" b="1" dirty="0" smtClean="0">
                <a:solidFill>
                  <a:schemeClr val="bg2"/>
                </a:solidFill>
              </a:rPr>
              <a:t>21.05.0</a:t>
            </a:r>
            <a:r>
              <a:rPr lang="en-US" altLang="ru-RU" sz="2000" b="1" dirty="0">
                <a:solidFill>
                  <a:schemeClr val="bg2"/>
                </a:solidFill>
              </a:rPr>
              <a:t>6 </a:t>
            </a:r>
            <a:r>
              <a:rPr lang="ru-RU" altLang="ru-RU" sz="2000" dirty="0" smtClean="0">
                <a:solidFill>
                  <a:schemeClr val="bg2"/>
                </a:solidFill>
              </a:rPr>
              <a:t>Нефтегазовые </a:t>
            </a:r>
            <a:r>
              <a:rPr lang="ru-RU" altLang="ru-RU" sz="2000" dirty="0">
                <a:solidFill>
                  <a:schemeClr val="bg2"/>
                </a:solidFill>
              </a:rPr>
              <a:t>техника и </a:t>
            </a:r>
            <a:r>
              <a:rPr lang="ru-RU" altLang="ru-RU" sz="2000" dirty="0" smtClean="0">
                <a:solidFill>
                  <a:schemeClr val="bg2"/>
                </a:solidFill>
              </a:rPr>
              <a:t>технологии,</a:t>
            </a:r>
            <a:r>
              <a:rPr lang="en-US" altLang="ru-RU" sz="2000" dirty="0" smtClean="0">
                <a:solidFill>
                  <a:schemeClr val="bg2"/>
                </a:solidFill>
              </a:rPr>
              <a:t> </a:t>
            </a:r>
            <a:r>
              <a:rPr lang="ru-RU" altLang="ru-RU" sz="2000" dirty="0" smtClean="0">
                <a:solidFill>
                  <a:schemeClr val="bg2"/>
                </a:solidFill>
              </a:rPr>
              <a:t>квалификация </a:t>
            </a:r>
            <a:r>
              <a:rPr lang="ru-RU" altLang="ru-RU" sz="2000" dirty="0">
                <a:solidFill>
                  <a:schemeClr val="bg2"/>
                </a:solidFill>
              </a:rPr>
              <a:t>«Горный инженер» </a:t>
            </a:r>
            <a:endParaRPr lang="ru-RU" altLang="ru-RU" sz="2000" dirty="0" smtClean="0">
              <a:solidFill>
                <a:schemeClr val="bg2"/>
              </a:solidFill>
            </a:endParaRPr>
          </a:p>
          <a:p>
            <a:pPr indent="0" algn="just" eaLnBrk="1" hangingPunct="1">
              <a:spcBef>
                <a:spcPct val="0"/>
              </a:spcBef>
              <a:buClrTx/>
              <a:buSzTx/>
              <a:buFontTx/>
              <a:buChar char="-"/>
              <a:tabLst/>
            </a:pPr>
            <a:r>
              <a:rPr lang="ru-RU" altLang="ru-RU" sz="2000" i="1" dirty="0" smtClean="0"/>
              <a:t> очная форма обучения (5,5 лет), 14 </a:t>
            </a:r>
            <a:r>
              <a:rPr lang="ru-RU" altLang="ru-RU" sz="2000" i="1" u="sng" dirty="0" smtClean="0"/>
              <a:t>бюджетных мест</a:t>
            </a:r>
          </a:p>
          <a:p>
            <a:pPr indent="0" algn="just" eaLnBrk="1" hangingPunct="1">
              <a:spcBef>
                <a:spcPct val="0"/>
              </a:spcBef>
              <a:buClrTx/>
              <a:buSzTx/>
              <a:buNone/>
              <a:tabLst/>
            </a:pPr>
            <a:r>
              <a:rPr lang="ru-RU" altLang="ru-RU" sz="2000" i="1" dirty="0" smtClean="0"/>
              <a:t>- заочная форма обучения (6 лет), 12 </a:t>
            </a:r>
            <a:r>
              <a:rPr lang="ru-RU" altLang="ru-RU" sz="2000" i="1" u="sng" dirty="0" smtClean="0"/>
              <a:t>бюджетных мест</a:t>
            </a:r>
            <a:endParaRPr lang="ru-RU" altLang="ru-RU" sz="2000" i="1" u="sng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000" b="1" i="1" dirty="0" smtClean="0">
              <a:solidFill>
                <a:schemeClr val="bg2"/>
              </a:solidFill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" y="610136"/>
            <a:ext cx="86868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ru-RU" altLang="ru-RU" sz="2000" b="1" i="1" dirty="0">
                <a:solidFill>
                  <a:srgbClr val="FF0066"/>
                </a:solidFill>
              </a:rPr>
              <a:t>Магистратура: </a:t>
            </a:r>
          </a:p>
          <a:p>
            <a:pPr algn="just" eaLnBrk="1" hangingPunct="1"/>
            <a:r>
              <a:rPr lang="ru-RU" altLang="ru-RU" sz="2000" b="1" dirty="0">
                <a:solidFill>
                  <a:schemeClr val="bg2"/>
                </a:solidFill>
              </a:rPr>
              <a:t>21.04.01</a:t>
            </a:r>
            <a:r>
              <a:rPr lang="ru-RU" altLang="ru-RU" sz="2000" dirty="0">
                <a:solidFill>
                  <a:schemeClr val="bg2"/>
                </a:solidFill>
              </a:rPr>
              <a:t> </a:t>
            </a:r>
            <a:r>
              <a:rPr lang="ru-RU" altLang="ru-RU" sz="2000" b="1" dirty="0">
                <a:solidFill>
                  <a:schemeClr val="bg2"/>
                </a:solidFill>
              </a:rPr>
              <a:t>Нефтегазовое дело </a:t>
            </a:r>
          </a:p>
          <a:p>
            <a:pPr algn="just" eaLnBrk="1" hangingPunct="1"/>
            <a:r>
              <a:rPr lang="ru-RU" altLang="ru-RU" sz="2000" dirty="0" smtClean="0">
                <a:solidFill>
                  <a:schemeClr val="bg2"/>
                </a:solidFill>
              </a:rPr>
              <a:t>«Разработка </a:t>
            </a:r>
            <a:r>
              <a:rPr lang="ru-RU" altLang="ru-RU" sz="2000" dirty="0">
                <a:solidFill>
                  <a:schemeClr val="bg2"/>
                </a:solidFill>
              </a:rPr>
              <a:t>и эксплуатация нефтяных и газовых месторождений с нефтями повышенной и высокой вязкости в сложных горно-геологических </a:t>
            </a:r>
            <a:r>
              <a:rPr lang="ru-RU" altLang="ru-RU" sz="2000" dirty="0" smtClean="0">
                <a:solidFill>
                  <a:schemeClr val="bg2"/>
                </a:solidFill>
              </a:rPr>
              <a:t>условиях»</a:t>
            </a:r>
            <a:endParaRPr lang="ru-RU" altLang="ru-RU" sz="2000" dirty="0">
              <a:solidFill>
                <a:schemeClr val="bg2"/>
              </a:solidFill>
            </a:endParaRPr>
          </a:p>
          <a:p>
            <a:pPr algn="just" eaLnBrk="1" hangingPunct="1">
              <a:buFontTx/>
              <a:buChar char="-"/>
            </a:pPr>
            <a:r>
              <a:rPr lang="ru-RU" altLang="ru-RU" sz="2000" i="1" dirty="0" smtClean="0"/>
              <a:t> очная </a:t>
            </a:r>
            <a:r>
              <a:rPr lang="ru-RU" altLang="ru-RU" sz="2000" i="1" dirty="0"/>
              <a:t>форма обучения (2 года), 11 </a:t>
            </a:r>
            <a:r>
              <a:rPr lang="ru-RU" altLang="ru-RU" sz="2000" i="1" u="sng" dirty="0"/>
              <a:t>бюджетных </a:t>
            </a:r>
            <a:r>
              <a:rPr lang="ru-RU" altLang="ru-RU" sz="2000" i="1" u="sng" dirty="0" smtClean="0"/>
              <a:t>мест</a:t>
            </a:r>
          </a:p>
          <a:p>
            <a:pPr algn="just" eaLnBrk="1" hangingPunct="1">
              <a:buFontTx/>
              <a:buChar char="-"/>
            </a:pPr>
            <a:r>
              <a:rPr lang="ru-RU" altLang="ru-RU" sz="2000" i="1" dirty="0" smtClean="0"/>
              <a:t> очно-заочная </a:t>
            </a:r>
            <a:r>
              <a:rPr lang="ru-RU" altLang="ru-RU" sz="2000" i="1" dirty="0"/>
              <a:t>форма обучения (2,3 года) , платная ФО</a:t>
            </a:r>
            <a:endParaRPr lang="ru-RU" altLang="ru-RU" sz="2000" b="1" dirty="0">
              <a:solidFill>
                <a:srgbClr val="00007D"/>
              </a:solidFill>
            </a:endParaRPr>
          </a:p>
          <a:p>
            <a:pPr algn="just" eaLnBrk="1" hangingPunct="1"/>
            <a:endParaRPr lang="ru-RU" altLang="ru-RU" sz="2000" i="1" dirty="0" smtClean="0"/>
          </a:p>
          <a:p>
            <a:pPr algn="just" eaLnBrk="1" hangingPunct="1"/>
            <a:r>
              <a:rPr lang="ru-RU" altLang="ru-RU" sz="2000" dirty="0" smtClean="0">
                <a:solidFill>
                  <a:schemeClr val="bg2"/>
                </a:solidFill>
              </a:rPr>
              <a:t>«Строительство </a:t>
            </a:r>
            <a:r>
              <a:rPr lang="ru-RU" altLang="ru-RU" sz="2000" dirty="0">
                <a:solidFill>
                  <a:schemeClr val="bg2"/>
                </a:solidFill>
              </a:rPr>
              <a:t>нефтяных и газовых скважин в сложных горно-геологических </a:t>
            </a:r>
            <a:r>
              <a:rPr lang="ru-RU" altLang="ru-RU" sz="2000" dirty="0" smtClean="0">
                <a:solidFill>
                  <a:schemeClr val="bg2"/>
                </a:solidFill>
              </a:rPr>
              <a:t>условиях» </a:t>
            </a:r>
            <a:endParaRPr lang="ru-RU" altLang="ru-RU" sz="2000" dirty="0">
              <a:solidFill>
                <a:schemeClr val="bg2"/>
              </a:solidFill>
            </a:endParaRPr>
          </a:p>
          <a:p>
            <a:pPr marL="342900" indent="-342900" algn="just" eaLnBrk="1" hangingPunct="1">
              <a:buFontTx/>
              <a:buChar char="-"/>
            </a:pPr>
            <a:r>
              <a:rPr lang="ru-RU" altLang="ru-RU" sz="2000" i="1" dirty="0" smtClean="0"/>
              <a:t>очная </a:t>
            </a:r>
            <a:r>
              <a:rPr lang="ru-RU" altLang="ru-RU" sz="2000" i="1" dirty="0"/>
              <a:t>форма обучения  (2 года), </a:t>
            </a:r>
            <a:r>
              <a:rPr lang="ru-RU" altLang="ru-RU" sz="2000" i="1" dirty="0" smtClean="0"/>
              <a:t>11 </a:t>
            </a:r>
            <a:r>
              <a:rPr lang="ru-RU" altLang="ru-RU" sz="2000" i="1" u="sng" dirty="0"/>
              <a:t>бюджетных </a:t>
            </a:r>
            <a:r>
              <a:rPr lang="ru-RU" altLang="ru-RU" sz="2000" i="1" u="sng" dirty="0" smtClean="0"/>
              <a:t>мест</a:t>
            </a:r>
          </a:p>
          <a:p>
            <a:pPr marL="342900" indent="-342900" algn="just" eaLnBrk="1" hangingPunct="1">
              <a:buFontTx/>
              <a:buChar char="-"/>
            </a:pPr>
            <a:r>
              <a:rPr lang="ru-RU" altLang="ru-RU" sz="2000" i="1" dirty="0" smtClean="0"/>
              <a:t>очно-заочная </a:t>
            </a:r>
            <a:r>
              <a:rPr lang="ru-RU" altLang="ru-RU" sz="2000" i="1" dirty="0"/>
              <a:t>форма обучения (2,3 </a:t>
            </a:r>
            <a:r>
              <a:rPr lang="ru-RU" altLang="ru-RU" sz="2000" i="1" dirty="0" smtClean="0"/>
              <a:t>года), платная ФО</a:t>
            </a:r>
          </a:p>
          <a:p>
            <a:pPr marL="342900" indent="-342900" algn="just" eaLnBrk="1" hangingPunct="1">
              <a:buFontTx/>
              <a:buChar char="-"/>
            </a:pPr>
            <a:endParaRPr lang="ru-RU" altLang="ru-RU" sz="2000" b="1" dirty="0">
              <a:solidFill>
                <a:srgbClr val="00007D"/>
              </a:solidFill>
            </a:endParaRPr>
          </a:p>
          <a:p>
            <a:pPr algn="just" eaLnBrk="1" hangingPunct="1"/>
            <a:r>
              <a:rPr lang="ru-RU" altLang="ru-RU" sz="2000" b="1" dirty="0">
                <a:solidFill>
                  <a:srgbClr val="00007D"/>
                </a:solidFill>
              </a:rPr>
              <a:t>13.04.02 </a:t>
            </a:r>
            <a:r>
              <a:rPr lang="ru-RU" altLang="ru-RU" sz="2000" b="1" dirty="0" smtClean="0">
                <a:solidFill>
                  <a:srgbClr val="00007D"/>
                </a:solidFill>
              </a:rPr>
              <a:t>Электроэнергетика </a:t>
            </a:r>
            <a:r>
              <a:rPr lang="ru-RU" altLang="ru-RU" sz="2000" b="1" dirty="0">
                <a:solidFill>
                  <a:srgbClr val="00007D"/>
                </a:solidFill>
              </a:rPr>
              <a:t>и </a:t>
            </a:r>
            <a:r>
              <a:rPr lang="ru-RU" altLang="ru-RU" sz="2000" b="1" dirty="0" smtClean="0">
                <a:solidFill>
                  <a:srgbClr val="00007D"/>
                </a:solidFill>
              </a:rPr>
              <a:t>электротехника</a:t>
            </a:r>
            <a:endParaRPr lang="ru-RU" altLang="ru-RU" sz="2000" b="1" dirty="0">
              <a:solidFill>
                <a:srgbClr val="00007D"/>
              </a:solidFill>
            </a:endParaRPr>
          </a:p>
          <a:p>
            <a:pPr algn="just" eaLnBrk="1" hangingPunct="1"/>
            <a:r>
              <a:rPr lang="ru-RU" altLang="ru-RU" sz="2000" dirty="0" smtClean="0">
                <a:solidFill>
                  <a:schemeClr val="bg2"/>
                </a:solidFill>
              </a:rPr>
              <a:t>«Цифровые </a:t>
            </a:r>
            <a:r>
              <a:rPr lang="ru-RU" altLang="ru-RU" sz="2000" dirty="0">
                <a:solidFill>
                  <a:schemeClr val="bg2"/>
                </a:solidFill>
              </a:rPr>
              <a:t>измерительные системы и информационные технологии в электроэнергетике и </a:t>
            </a:r>
            <a:r>
              <a:rPr lang="ru-RU" altLang="ru-RU" sz="2000" dirty="0" smtClean="0">
                <a:solidFill>
                  <a:schemeClr val="bg2"/>
                </a:solidFill>
              </a:rPr>
              <a:t>электротехнике» </a:t>
            </a:r>
            <a:endParaRPr lang="ru-RU" altLang="ru-RU" sz="2000" dirty="0">
              <a:solidFill>
                <a:schemeClr val="bg2"/>
              </a:solidFill>
            </a:endParaRPr>
          </a:p>
          <a:p>
            <a:pPr algn="just" eaLnBrk="1" hangingPunct="1"/>
            <a:r>
              <a:rPr lang="ru-RU" altLang="ru-RU" sz="2000" i="1" dirty="0" smtClean="0"/>
              <a:t>- заочная </a:t>
            </a:r>
            <a:r>
              <a:rPr lang="ru-RU" altLang="ru-RU" sz="2000" i="1" dirty="0"/>
              <a:t>форма обучения (2,3 </a:t>
            </a:r>
            <a:r>
              <a:rPr lang="ru-RU" altLang="ru-RU" sz="2000" i="1" dirty="0" smtClean="0"/>
              <a:t>года), </a:t>
            </a:r>
            <a:r>
              <a:rPr lang="ru-RU" altLang="ru-RU" sz="2000" i="1" dirty="0"/>
              <a:t>платная </a:t>
            </a:r>
            <a:r>
              <a:rPr lang="ru-RU" altLang="ru-RU" sz="2000" i="1" dirty="0" smtClean="0"/>
              <a:t>ФО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095671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1905000" cy="381000"/>
          </a:xfrm>
        </p:spPr>
        <p:txBody>
          <a:bodyPr/>
          <a:lstStyle/>
          <a:p>
            <a:r>
              <a:rPr lang="ru-RU" altLang="ru-RU" sz="2000" b="1" smtClean="0"/>
              <a:t>Абитуриенту</a:t>
            </a:r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2590800" y="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74756" name="Rectangle 6"/>
          <p:cNvSpPr>
            <a:spLocks noChangeArrowheads="1"/>
          </p:cNvSpPr>
          <p:nvPr/>
        </p:nvSpPr>
        <p:spPr bwMode="auto">
          <a:xfrm>
            <a:off x="76200" y="928688"/>
            <a:ext cx="8915400" cy="567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tabLst>
                <a:tab pos="1143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tabLst>
                <a:tab pos="1143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tabLst>
                <a:tab pos="114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tabLst>
                <a:tab pos="114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114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114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114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114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114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000000"/>
                </a:solidFill>
              </a:rPr>
              <a:t>При подаче заявления</a:t>
            </a:r>
            <a:r>
              <a:rPr lang="ru-RU" altLang="ru-RU" sz="2000" dirty="0">
                <a:solidFill>
                  <a:srgbClr val="000000"/>
                </a:solidFill>
              </a:rPr>
              <a:t> установленной формы абитуриент представляет в приемную комиссию следующие </a:t>
            </a:r>
            <a:r>
              <a:rPr lang="ru-RU" altLang="ru-RU" sz="2000" b="1" dirty="0">
                <a:solidFill>
                  <a:srgbClr val="000000"/>
                </a:solidFill>
              </a:rPr>
              <a:t>документы</a:t>
            </a:r>
            <a:r>
              <a:rPr lang="ru-RU" altLang="ru-RU" sz="2000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2000" b="1" dirty="0">
                <a:solidFill>
                  <a:srgbClr val="000000"/>
                </a:solidFill>
              </a:rPr>
              <a:t> Заявление установленной формы.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2000" b="1" dirty="0">
                <a:solidFill>
                  <a:srgbClr val="000000"/>
                </a:solidFill>
              </a:rPr>
              <a:t> Паспорт и ксерокопию паспорта.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2000" b="1" dirty="0">
                <a:solidFill>
                  <a:srgbClr val="000000"/>
                </a:solidFill>
              </a:rPr>
              <a:t> Копию документа об образовании.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ru-RU" altLang="ru-RU" sz="20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000000"/>
                </a:solidFill>
              </a:rPr>
              <a:t>При зачислении: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1800" b="1" dirty="0">
                <a:solidFill>
                  <a:srgbClr val="000000"/>
                </a:solidFill>
              </a:rPr>
              <a:t> Оригинал документа об образовании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ru-RU" altLang="ru-RU" sz="2000" b="1" dirty="0">
                <a:solidFill>
                  <a:srgbClr val="000000"/>
                </a:solidFill>
              </a:rPr>
              <a:t> Матовые фотографии 3х4: для поступающих на </a:t>
            </a:r>
            <a:r>
              <a:rPr lang="ru-RU" altLang="ru-RU" sz="2000" b="1" dirty="0" err="1">
                <a:solidFill>
                  <a:srgbClr val="000000"/>
                </a:solidFill>
              </a:rPr>
              <a:t>бакалавриат</a:t>
            </a:r>
            <a:r>
              <a:rPr lang="ru-RU" altLang="ru-RU" sz="2000" b="1" dirty="0">
                <a:solidFill>
                  <a:srgbClr val="000000"/>
                </a:solidFill>
              </a:rPr>
              <a:t> и </a:t>
            </a:r>
            <a:r>
              <a:rPr lang="ru-RU" altLang="ru-RU" sz="2000" b="1" dirty="0" err="1">
                <a:solidFill>
                  <a:srgbClr val="000000"/>
                </a:solidFill>
              </a:rPr>
              <a:t>специалитет</a:t>
            </a:r>
            <a:r>
              <a:rPr lang="ru-RU" altLang="ru-RU" sz="2000" b="1" dirty="0">
                <a:solidFill>
                  <a:srgbClr val="000000"/>
                </a:solidFill>
              </a:rPr>
              <a:t>: 6 шт., в магистратуру - 4 шт.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000" b="1" dirty="0">
              <a:solidFill>
                <a:srgbClr val="000000"/>
              </a:solidFill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i="1" dirty="0">
                <a:solidFill>
                  <a:srgbClr val="000000"/>
                </a:solidFill>
              </a:rPr>
              <a:t>По общему правилу, прием на первый курс для обучения по программам </a:t>
            </a:r>
            <a:r>
              <a:rPr lang="ru-RU" altLang="ru-RU" sz="1800" i="1" dirty="0" err="1">
                <a:solidFill>
                  <a:srgbClr val="000000"/>
                </a:solidFill>
              </a:rPr>
              <a:t>бакалавриата</a:t>
            </a:r>
            <a:r>
              <a:rPr lang="ru-RU" altLang="ru-RU" sz="1800" i="1" dirty="0">
                <a:solidFill>
                  <a:srgbClr val="000000"/>
                </a:solidFill>
              </a:rPr>
              <a:t> и программам подготовки специалиста проводится по результатам единого государственного экзамена (</a:t>
            </a:r>
            <a:r>
              <a:rPr lang="ru-RU" altLang="ru-RU" sz="1800" b="1" i="1" dirty="0">
                <a:solidFill>
                  <a:srgbClr val="000000"/>
                </a:solidFill>
              </a:rPr>
              <a:t>ЕГЭ</a:t>
            </a:r>
            <a:r>
              <a:rPr lang="ru-RU" altLang="ru-RU" sz="1800" i="1" dirty="0">
                <a:solidFill>
                  <a:srgbClr val="000000"/>
                </a:solidFill>
              </a:rPr>
              <a:t>). Для поступления в Институт  необходимо наличие вступительных испытаний по предметам: </a:t>
            </a:r>
            <a:r>
              <a:rPr lang="ru-RU" altLang="ru-RU" sz="1800" b="1" i="1" dirty="0">
                <a:solidFill>
                  <a:srgbClr val="000000"/>
                </a:solidFill>
              </a:rPr>
              <a:t>Математика, Русский, </a:t>
            </a:r>
            <a:r>
              <a:rPr lang="ru-RU" altLang="ru-RU" sz="1800" b="1" i="1" dirty="0" smtClean="0">
                <a:solidFill>
                  <a:srgbClr val="000000"/>
                </a:solidFill>
              </a:rPr>
              <a:t>Физика</a:t>
            </a:r>
            <a:r>
              <a:rPr lang="en-US" altLang="ru-RU" sz="1800" b="1" i="1" dirty="0" smtClean="0">
                <a:solidFill>
                  <a:srgbClr val="000000"/>
                </a:solidFill>
              </a:rPr>
              <a:t>(</a:t>
            </a:r>
            <a:r>
              <a:rPr lang="ru-RU" altLang="ru-RU" sz="1800" b="1" i="1" dirty="0" smtClean="0">
                <a:solidFill>
                  <a:srgbClr val="000000"/>
                </a:solidFill>
              </a:rPr>
              <a:t>Информатика</a:t>
            </a:r>
            <a:r>
              <a:rPr lang="en-US" altLang="ru-RU" sz="1800" b="1" i="1" dirty="0" smtClean="0">
                <a:solidFill>
                  <a:srgbClr val="000000"/>
                </a:solidFill>
              </a:rPr>
              <a:t>, </a:t>
            </a:r>
            <a:r>
              <a:rPr lang="ru-RU" altLang="ru-RU" sz="1800" b="1" i="1" dirty="0" smtClean="0">
                <a:solidFill>
                  <a:srgbClr val="000000"/>
                </a:solidFill>
              </a:rPr>
              <a:t>Химия</a:t>
            </a:r>
            <a:r>
              <a:rPr lang="en-US" altLang="ru-RU" sz="1800" b="1" i="1" dirty="0" smtClean="0">
                <a:solidFill>
                  <a:srgbClr val="000000"/>
                </a:solidFill>
              </a:rPr>
              <a:t>)</a:t>
            </a:r>
            <a:r>
              <a:rPr lang="ru-RU" altLang="ru-RU" sz="1800" b="1" i="1" dirty="0" smtClean="0">
                <a:solidFill>
                  <a:srgbClr val="000000"/>
                </a:solidFill>
              </a:rPr>
              <a:t>.</a:t>
            </a:r>
            <a:endParaRPr lang="ru-RU" altLang="ru-RU" sz="1800" b="1" i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i="1" dirty="0">
              <a:solidFill>
                <a:srgbClr val="000000"/>
              </a:solidFill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rgbClr val="000000"/>
                </a:solidFill>
              </a:rPr>
              <a:t>Прием в </a:t>
            </a:r>
            <a:r>
              <a:rPr lang="ru-RU" altLang="ru-RU" sz="2000" b="1" dirty="0">
                <a:solidFill>
                  <a:srgbClr val="000000"/>
                </a:solidFill>
              </a:rPr>
              <a:t>магистратуру</a:t>
            </a:r>
            <a:r>
              <a:rPr lang="ru-RU" altLang="ru-RU" sz="2000" dirty="0">
                <a:solidFill>
                  <a:srgbClr val="000000"/>
                </a:solidFill>
              </a:rPr>
              <a:t> осуществляется по результатам вступительных испытаний (комплексный экзамен, собеседование).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1905000" cy="381000"/>
          </a:xfrm>
        </p:spPr>
        <p:txBody>
          <a:bodyPr/>
          <a:lstStyle/>
          <a:p>
            <a:r>
              <a:rPr lang="ru-RU" altLang="ru-RU" sz="2000" b="1" smtClean="0"/>
              <a:t>Абитуриенту</a:t>
            </a:r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75780" name="Rectangle 6"/>
          <p:cNvSpPr>
            <a:spLocks noChangeArrowheads="1"/>
          </p:cNvSpPr>
          <p:nvPr/>
        </p:nvSpPr>
        <p:spPr bwMode="auto">
          <a:xfrm>
            <a:off x="1030288" y="1555750"/>
            <a:ext cx="7081837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 dirty="0"/>
              <a:t>Деканат очного отделения:</a:t>
            </a:r>
            <a:endParaRPr lang="ru-RU" altLang="ru-RU" sz="40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dirty="0"/>
              <a:t>г. Ижевск,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dirty="0"/>
              <a:t> ул. Университетская, 1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dirty="0"/>
              <a:t>корпус 7 </a:t>
            </a:r>
            <a:r>
              <a:rPr lang="ru-RU" altLang="ru-RU" sz="4000" dirty="0" err="1"/>
              <a:t>УдГУ</a:t>
            </a:r>
            <a:r>
              <a:rPr lang="ru-RU" altLang="ru-RU" sz="4000" dirty="0"/>
              <a:t>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dirty="0"/>
              <a:t>2 этаж, </a:t>
            </a:r>
            <a:r>
              <a:rPr lang="ru-RU" altLang="ru-RU" sz="4000" dirty="0" err="1"/>
              <a:t>каб</a:t>
            </a:r>
            <a:r>
              <a:rPr lang="ru-RU" altLang="ru-RU" sz="4000" dirty="0"/>
              <a:t>. </a:t>
            </a:r>
            <a:r>
              <a:rPr lang="ru-RU" altLang="ru-RU" sz="4000" dirty="0" smtClean="0"/>
              <a:t>214,</a:t>
            </a:r>
            <a:endParaRPr lang="ru-RU" altLang="ru-RU" sz="40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dirty="0"/>
              <a:t>тел. 8 (3412) 916-309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1905000" cy="381000"/>
          </a:xfrm>
        </p:spPr>
        <p:txBody>
          <a:bodyPr/>
          <a:lstStyle/>
          <a:p>
            <a:r>
              <a:rPr lang="ru-RU" altLang="ru-RU" sz="2000" b="1" smtClean="0"/>
              <a:t>Абитуриенту</a:t>
            </a:r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75780" name="Rectangle 6"/>
          <p:cNvSpPr>
            <a:spLocks noChangeArrowheads="1"/>
          </p:cNvSpPr>
          <p:nvPr/>
        </p:nvSpPr>
        <p:spPr bwMode="auto">
          <a:xfrm>
            <a:off x="749327" y="1229986"/>
            <a:ext cx="7643759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 dirty="0"/>
              <a:t>Деканат </a:t>
            </a:r>
            <a:r>
              <a:rPr lang="ru-RU" altLang="ru-RU" sz="4000" b="1" dirty="0" smtClean="0"/>
              <a:t>заочного </a:t>
            </a:r>
            <a:r>
              <a:rPr lang="ru-RU" altLang="ru-RU" sz="4000" b="1" dirty="0"/>
              <a:t>отделения:</a:t>
            </a:r>
            <a:endParaRPr lang="ru-RU" altLang="ru-RU" sz="40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dirty="0"/>
              <a:t>г. Ижевск,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dirty="0"/>
              <a:t> ул. Университетская, 1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dirty="0"/>
              <a:t>корпус 7 </a:t>
            </a:r>
            <a:r>
              <a:rPr lang="ru-RU" altLang="ru-RU" sz="4000" dirty="0" err="1"/>
              <a:t>УдГУ</a:t>
            </a:r>
            <a:r>
              <a:rPr lang="ru-RU" altLang="ru-RU" sz="4000" dirty="0"/>
              <a:t>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dirty="0" smtClean="0"/>
              <a:t>1 </a:t>
            </a:r>
            <a:r>
              <a:rPr lang="ru-RU" altLang="ru-RU" sz="4000" dirty="0"/>
              <a:t>этаж, </a:t>
            </a:r>
            <a:r>
              <a:rPr lang="ru-RU" altLang="ru-RU" sz="4000" dirty="0" err="1"/>
              <a:t>каб</a:t>
            </a:r>
            <a:r>
              <a:rPr lang="ru-RU" altLang="ru-RU" sz="4000" dirty="0"/>
              <a:t>. </a:t>
            </a:r>
            <a:r>
              <a:rPr lang="ru-RU" altLang="ru-RU" sz="4000" dirty="0" smtClean="0"/>
              <a:t>114,</a:t>
            </a:r>
            <a:endParaRPr lang="ru-RU" altLang="ru-RU" sz="40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dirty="0"/>
              <a:t>тел. 8 (3412) </a:t>
            </a:r>
            <a:r>
              <a:rPr lang="ru-RU" altLang="ru-RU" sz="4000" dirty="0" smtClean="0"/>
              <a:t>916-308,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dirty="0" smtClean="0"/>
              <a:t>8 (3412) 916-333</a:t>
            </a:r>
            <a:endParaRPr lang="ru-RU" altLang="ru-RU" sz="4000" dirty="0"/>
          </a:p>
        </p:txBody>
      </p:sp>
    </p:spTree>
    <p:extLst>
      <p:ext uri="{BB962C8B-B14F-4D97-AF65-F5344CB8AC3E}">
        <p14:creationId xmlns:p14="http://schemas.microsoft.com/office/powerpoint/2010/main" val="81645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11413" y="92075"/>
            <a:ext cx="4414837" cy="65248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/>
              </a:rPr>
              <a:t>Состав института</a:t>
            </a:r>
            <a:endParaRPr lang="ru-RU" sz="2400" b="1" dirty="0">
              <a:solidFill>
                <a:prstClr val="black"/>
              </a:solidFill>
              <a:latin typeface="Calibri"/>
            </a:endParaRPr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b="1" i="1" dirty="0">
                <a:solidFill>
                  <a:prstClr val="black"/>
                </a:solidFill>
                <a:latin typeface="Calibri"/>
              </a:rPr>
              <a:t>кафедра разработки  эксплуатации нефтяных и газовых месторождений – </a:t>
            </a:r>
            <a:r>
              <a:rPr lang="ru-RU" sz="1600" b="1" i="1" dirty="0">
                <a:solidFill>
                  <a:prstClr val="black"/>
                </a:solidFill>
                <a:latin typeface="Calibri"/>
              </a:rPr>
              <a:t>зав. каф. к.т.н., доцент Борхович С.Ю.;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solidFill>
                <a:prstClr val="black"/>
              </a:solidFill>
              <a:latin typeface="Calibri"/>
            </a:endParaRPr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b="1" i="1" dirty="0">
                <a:solidFill>
                  <a:prstClr val="black"/>
                </a:solidFill>
                <a:latin typeface="Calibri"/>
              </a:rPr>
              <a:t>кафедра геологии нефти и газа </a:t>
            </a:r>
            <a:r>
              <a:rPr lang="ru-RU" sz="1600" b="1" i="1" dirty="0">
                <a:solidFill>
                  <a:prstClr val="black"/>
                </a:solidFill>
                <a:latin typeface="Calibri"/>
              </a:rPr>
              <a:t>– зав. каф. д</a:t>
            </a:r>
            <a:r>
              <a:rPr lang="ru-RU" sz="1600" b="1" i="1" dirty="0" smtClean="0">
                <a:solidFill>
                  <a:prstClr val="black"/>
                </a:solidFill>
                <a:latin typeface="Calibri"/>
              </a:rPr>
              <a:t>. г</a:t>
            </a:r>
            <a:r>
              <a:rPr lang="ru-RU" sz="1600" b="1" i="1" dirty="0">
                <a:solidFill>
                  <a:prstClr val="black"/>
                </a:solidFill>
                <a:latin typeface="Calibri"/>
              </a:rPr>
              <a:t>.-м. н., профессор Савельев В.А.;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solidFill>
                <a:prstClr val="black"/>
              </a:solidFill>
              <a:latin typeface="Calibri"/>
            </a:endParaRPr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b="1" i="1" dirty="0">
                <a:solidFill>
                  <a:prstClr val="black"/>
                </a:solidFill>
                <a:latin typeface="Calibri"/>
              </a:rPr>
              <a:t>кафедра бурения нефтяных и газовых скважин </a:t>
            </a:r>
            <a:r>
              <a:rPr lang="ru-RU" sz="1600" b="1" i="1" dirty="0">
                <a:solidFill>
                  <a:prstClr val="black"/>
                </a:solidFill>
                <a:latin typeface="Calibri"/>
              </a:rPr>
              <a:t>– зав. каф. </a:t>
            </a:r>
            <a:r>
              <a:rPr lang="ru-RU" sz="1600" b="1" i="1" dirty="0" smtClean="0">
                <a:solidFill>
                  <a:prstClr val="black"/>
                </a:solidFill>
                <a:latin typeface="Calibri"/>
              </a:rPr>
              <a:t>к.б.н., доцент Полозов М.Б.;</a:t>
            </a:r>
            <a:endParaRPr lang="ru-RU" sz="1600" b="1" i="1" dirty="0">
              <a:solidFill>
                <a:prstClr val="black"/>
              </a:solidFill>
              <a:latin typeface="Calibri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solidFill>
                <a:prstClr val="black"/>
              </a:solidFill>
              <a:latin typeface="Calibri"/>
            </a:endParaRPr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b="1" i="1" dirty="0">
                <a:solidFill>
                  <a:prstClr val="black"/>
                </a:solidFill>
                <a:latin typeface="Calibri"/>
              </a:rPr>
              <a:t>кафедра </a:t>
            </a:r>
            <a:r>
              <a:rPr lang="ru-RU" sz="1800" b="1" i="1" dirty="0" smtClean="0">
                <a:solidFill>
                  <a:prstClr val="black"/>
                </a:solidFill>
                <a:latin typeface="Calibri"/>
              </a:rPr>
              <a:t>теплоэнергетики </a:t>
            </a:r>
            <a:r>
              <a:rPr lang="ru-RU" sz="1800" b="1" i="1" dirty="0">
                <a:solidFill>
                  <a:prstClr val="black"/>
                </a:solidFill>
                <a:latin typeface="Calibri"/>
              </a:rPr>
              <a:t>– </a:t>
            </a:r>
            <a:r>
              <a:rPr lang="ru-RU" sz="1600" b="1" i="1" dirty="0">
                <a:solidFill>
                  <a:prstClr val="black"/>
                </a:solidFill>
                <a:latin typeface="Calibri"/>
              </a:rPr>
              <a:t>зав. каф. </a:t>
            </a:r>
            <a:r>
              <a:rPr lang="ru-RU" sz="1600" b="1" i="1" dirty="0" smtClean="0">
                <a:solidFill>
                  <a:prstClr val="black"/>
                </a:solidFill>
                <a:latin typeface="Calibri"/>
              </a:rPr>
              <a:t>к.т.н</a:t>
            </a:r>
            <a:r>
              <a:rPr lang="ru-RU" sz="1600" b="1" i="1" dirty="0">
                <a:solidFill>
                  <a:prstClr val="black"/>
                </a:solidFill>
                <a:latin typeface="Calibri"/>
              </a:rPr>
              <a:t>., </a:t>
            </a:r>
            <a:r>
              <a:rPr lang="ru-RU" sz="1600" b="1" i="1" dirty="0" smtClean="0">
                <a:solidFill>
                  <a:prstClr val="black"/>
                </a:solidFill>
                <a:latin typeface="Calibri"/>
              </a:rPr>
              <a:t>Борисова Е.М.;</a:t>
            </a:r>
            <a:endParaRPr lang="ru-RU" sz="1600" b="1" i="1" dirty="0">
              <a:solidFill>
                <a:prstClr val="black"/>
              </a:solidFill>
              <a:latin typeface="Calibri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solidFill>
                <a:prstClr val="black"/>
              </a:solidFill>
              <a:latin typeface="Calibri"/>
            </a:endParaRPr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b="1" i="1" dirty="0">
                <a:solidFill>
                  <a:prstClr val="black"/>
                </a:solidFill>
                <a:latin typeface="Calibri"/>
              </a:rPr>
              <a:t>отдел фундаментальных  и прикладных </a:t>
            </a:r>
            <a:r>
              <a:rPr lang="ru-RU" sz="1800" b="1" i="1" dirty="0" smtClean="0">
                <a:solidFill>
                  <a:prstClr val="black"/>
                </a:solidFill>
                <a:latin typeface="Calibri"/>
              </a:rPr>
              <a:t>исследований - </a:t>
            </a:r>
            <a:r>
              <a:rPr lang="ru-RU" sz="1600" b="1" i="1" dirty="0" smtClean="0">
                <a:solidFill>
                  <a:prstClr val="black"/>
                </a:solidFill>
                <a:latin typeface="Calibri"/>
              </a:rPr>
              <a:t>начальник </a:t>
            </a:r>
            <a:r>
              <a:rPr lang="ru-RU" sz="1600" b="1" i="1" dirty="0">
                <a:solidFill>
                  <a:prstClr val="black"/>
                </a:solidFill>
                <a:latin typeface="Calibri"/>
              </a:rPr>
              <a:t>отдела специалист-нефтяник </a:t>
            </a:r>
            <a:r>
              <a:rPr lang="ru-RU" sz="1600" b="1" i="1" dirty="0" err="1">
                <a:solidFill>
                  <a:prstClr val="black"/>
                </a:solidFill>
                <a:latin typeface="Calibri"/>
              </a:rPr>
              <a:t>Миронычев</a:t>
            </a:r>
            <a:r>
              <a:rPr lang="ru-RU" sz="1600" b="1" i="1" dirty="0">
                <a:solidFill>
                  <a:prstClr val="black"/>
                </a:solidFill>
                <a:latin typeface="Calibri"/>
              </a:rPr>
              <a:t> В.Г</a:t>
            </a:r>
            <a:r>
              <a:rPr lang="ru-RU" sz="1600" b="1" i="1" dirty="0" smtClean="0">
                <a:solidFill>
                  <a:prstClr val="black"/>
                </a:solidFill>
                <a:latin typeface="Calibri"/>
              </a:rPr>
              <a:t>. 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i="1" dirty="0" smtClean="0">
                <a:solidFill>
                  <a:prstClr val="black"/>
                </a:solidFill>
                <a:latin typeface="Calibri"/>
              </a:rPr>
              <a:t>Общее </a:t>
            </a:r>
            <a:r>
              <a:rPr lang="ru-RU" sz="1600" b="1" i="1" dirty="0">
                <a:solidFill>
                  <a:prstClr val="black"/>
                </a:solidFill>
                <a:latin typeface="Calibri"/>
              </a:rPr>
              <a:t>руководство </a:t>
            </a:r>
            <a:r>
              <a:rPr lang="ru-RU" sz="1600" b="1" i="1" dirty="0" err="1">
                <a:solidFill>
                  <a:prstClr val="black"/>
                </a:solidFill>
                <a:latin typeface="Calibri"/>
              </a:rPr>
              <a:t>д.г</a:t>
            </a:r>
            <a:r>
              <a:rPr lang="ru-RU" sz="1600" b="1" i="1" dirty="0">
                <a:solidFill>
                  <a:prstClr val="black"/>
                </a:solidFill>
                <a:latin typeface="Calibri"/>
              </a:rPr>
              <a:t>.-м. н., профессор Савельев В.А..</a:t>
            </a:r>
            <a:endParaRPr lang="en-US" sz="1600" b="1" i="1" dirty="0">
              <a:solidFill>
                <a:prstClr val="black"/>
              </a:solidFill>
              <a:latin typeface="Calibri"/>
            </a:endParaRPr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i="1" dirty="0">
                <a:solidFill>
                  <a:prstClr val="black"/>
                </a:solidFill>
                <a:latin typeface="Calibri"/>
              </a:rPr>
              <a:t>НОЦ «Энергетика и </a:t>
            </a:r>
            <a:r>
              <a:rPr lang="ru-RU" sz="1600" b="1" i="1" dirty="0" err="1">
                <a:solidFill>
                  <a:prstClr val="black"/>
                </a:solidFill>
                <a:latin typeface="Calibri"/>
              </a:rPr>
              <a:t>энергоэффективные</a:t>
            </a:r>
            <a:r>
              <a:rPr lang="ru-RU" sz="1600" b="1" i="1" dirty="0">
                <a:solidFill>
                  <a:prstClr val="black"/>
                </a:solidFill>
                <a:latin typeface="Calibri"/>
              </a:rPr>
              <a:t> технологии»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b="1" i="1" dirty="0">
                <a:solidFill>
                  <a:prstClr val="black"/>
                </a:solidFill>
                <a:latin typeface="Calibri"/>
              </a:rPr>
              <a:t>НОЦ «Инновационные технологии нефтедобычи</a:t>
            </a:r>
            <a:r>
              <a:rPr lang="ru-RU" sz="1800" b="1" i="1" dirty="0">
                <a:solidFill>
                  <a:prstClr val="black"/>
                </a:solidFill>
                <a:latin typeface="Calibri"/>
              </a:rPr>
              <a:t>».</a:t>
            </a:r>
          </a:p>
        </p:txBody>
      </p:sp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0350"/>
            <a:ext cx="239236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3860800"/>
            <a:ext cx="213995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1801813"/>
            <a:ext cx="2138363" cy="127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260350"/>
            <a:ext cx="2138363" cy="129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0" y="4668838"/>
            <a:ext cx="2082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3216275"/>
            <a:ext cx="2082800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5172075"/>
            <a:ext cx="2163762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1905000" cy="381000"/>
          </a:xfrm>
        </p:spPr>
        <p:txBody>
          <a:bodyPr/>
          <a:lstStyle/>
          <a:p>
            <a:r>
              <a:rPr lang="ru-RU" altLang="ru-RU" sz="2000" b="1" smtClean="0"/>
              <a:t>Абитуриенту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610600" cy="5943600"/>
          </a:xfrm>
        </p:spPr>
        <p:txBody>
          <a:bodyPr/>
          <a:lstStyle/>
          <a:p>
            <a:r>
              <a:rPr lang="ru-RU" altLang="ru-RU" sz="2400" smtClean="0"/>
              <a:t>Для обеспечения возможности успешного поступления в УдГУ работают </a:t>
            </a:r>
            <a:r>
              <a:rPr lang="ru-RU" altLang="ru-RU" sz="2400" b="1" smtClean="0"/>
              <a:t>подготовительные курсы</a:t>
            </a:r>
            <a:r>
              <a:rPr lang="ru-RU" altLang="ru-RU" sz="2400" smtClean="0"/>
              <a:t>, организуемые отделом дополнительного образования. </a:t>
            </a:r>
          </a:p>
          <a:p>
            <a:r>
              <a:rPr lang="ru-RU" altLang="ru-RU" sz="2400" smtClean="0">
                <a:solidFill>
                  <a:srgbClr val="000000"/>
                </a:solidFill>
              </a:rPr>
              <a:t>Дополнительная информация — в </a:t>
            </a:r>
            <a:r>
              <a:rPr lang="ru-RU" altLang="ru-RU" sz="2400" smtClean="0"/>
              <a:t>приемной комиссии УдГУ.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 b="1" smtClean="0"/>
              <a:t>Информацию можно получить по адресу: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 b="1" smtClean="0"/>
              <a:t>426034 г.Ижевск, ул.Университетская, 1,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 b="1" smtClean="0"/>
              <a:t>корпус 2, кабинет 122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 b="1" smtClean="0"/>
              <a:t>т. (3412) 52-57-97 , e-mail: prikom@uni.udm.ru</a:t>
            </a:r>
            <a:r>
              <a:rPr lang="ru-RU" altLang="ru-RU" sz="2400" smtClean="0"/>
              <a:t> </a:t>
            </a:r>
          </a:p>
          <a:p>
            <a:pPr>
              <a:buFont typeface="Wingdings" panose="05000000000000000000" pitchFamily="2" charset="2"/>
              <a:buNone/>
            </a:pPr>
            <a:endParaRPr lang="ru-RU" altLang="ru-RU" sz="2400" smtClean="0"/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 i="1" smtClean="0"/>
              <a:t>Режим работы приемной комиссии летом: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 i="1" smtClean="0"/>
              <a:t>С 9.00 до 16.00 (без обеда).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 i="1" smtClean="0"/>
              <a:t>В субботу – с 9.00 до 13.00.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 i="1" smtClean="0"/>
              <a:t>Выходной день – воскресенье.</a:t>
            </a:r>
            <a:r>
              <a:rPr lang="ru-RU" altLang="ru-RU" sz="2400" smtClean="0"/>
              <a:t> </a:t>
            </a: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Прямоугольник 3"/>
          <p:cNvSpPr>
            <a:spLocks noChangeArrowheads="1"/>
          </p:cNvSpPr>
          <p:nvPr/>
        </p:nvSpPr>
        <p:spPr bwMode="auto">
          <a:xfrm>
            <a:off x="2514600" y="788988"/>
            <a:ext cx="3607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400" dirty="0"/>
              <a:t>http://udsu.ru/admissions</a:t>
            </a:r>
            <a:endParaRPr lang="ru-RU" altLang="ru-RU" sz="2400" dirty="0"/>
          </a:p>
        </p:txBody>
      </p:sp>
      <p:sp>
        <p:nvSpPr>
          <p:cNvPr id="77827" name="Прямоугольник 4"/>
          <p:cNvSpPr>
            <a:spLocks noChangeArrowheads="1"/>
          </p:cNvSpPr>
          <p:nvPr/>
        </p:nvSpPr>
        <p:spPr bwMode="auto">
          <a:xfrm>
            <a:off x="381000" y="406400"/>
            <a:ext cx="8566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/>
              <a:t>Подробную информацию по поступлению в УдГУ можно найти на сайте:</a:t>
            </a:r>
            <a:endParaRPr lang="ru-RU" altLang="ru-RU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38" y="1371600"/>
            <a:ext cx="7146074" cy="512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Прямоугольник 3"/>
          <p:cNvSpPr>
            <a:spLocks noChangeArrowheads="1"/>
          </p:cNvSpPr>
          <p:nvPr/>
        </p:nvSpPr>
        <p:spPr bwMode="auto">
          <a:xfrm>
            <a:off x="381000" y="381000"/>
            <a:ext cx="861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/>
              <a:t>Подробную информацию по Институту можно найти на сайте:</a:t>
            </a:r>
            <a:endParaRPr lang="ru-RU" altLang="ru-RU" sz="2000"/>
          </a:p>
        </p:txBody>
      </p:sp>
      <p:sp>
        <p:nvSpPr>
          <p:cNvPr id="78851" name="Прямоугольник 4"/>
          <p:cNvSpPr>
            <a:spLocks noChangeArrowheads="1"/>
          </p:cNvSpPr>
          <p:nvPr/>
        </p:nvSpPr>
        <p:spPr bwMode="auto">
          <a:xfrm>
            <a:off x="2339975" y="895350"/>
            <a:ext cx="4464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000"/>
              <a:t>http://f-ing.udsu.ru/</a:t>
            </a:r>
            <a:endParaRPr lang="ru-RU" altLang="ru-RU" sz="4000"/>
          </a:p>
        </p:txBody>
      </p:sp>
      <p:pic>
        <p:nvPicPr>
          <p:cNvPr id="7885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6"/>
          <a:stretch>
            <a:fillRect/>
          </a:stretch>
        </p:blipFill>
        <p:spPr bwMode="auto">
          <a:xfrm>
            <a:off x="0" y="1589088"/>
            <a:ext cx="91440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</a:t>
            </a:r>
            <a:r>
              <a:rPr lang="ru-RU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М.С.Гуцериева</a:t>
            </a:r>
            <a:endParaRPr lang="ru-RU" sz="1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9875" name="Rectangle 11"/>
          <p:cNvSpPr>
            <a:spLocks noChangeArrowheads="1"/>
          </p:cNvSpPr>
          <p:nvPr/>
        </p:nvSpPr>
        <p:spPr bwMode="auto">
          <a:xfrm>
            <a:off x="152400" y="1751003"/>
            <a:ext cx="8839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7200" b="1" dirty="0">
                <a:latin typeface="Times New Roman" panose="02020603050405020304" pitchFamily="18" charset="0"/>
              </a:rPr>
              <a:t>СПАСИБО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7200" b="1" dirty="0">
                <a:latin typeface="Times New Roman" panose="02020603050405020304" pitchFamily="18" charset="0"/>
              </a:rPr>
              <a:t>ЗА </a:t>
            </a:r>
            <a:endParaRPr lang="ru-RU" altLang="ru-RU" sz="7200" b="1" dirty="0" smtClean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7200" b="1" dirty="0" smtClean="0">
                <a:latin typeface="Times New Roman" panose="02020603050405020304" pitchFamily="18" charset="0"/>
              </a:rPr>
              <a:t>ВНИМАНИЕ </a:t>
            </a:r>
            <a:r>
              <a:rPr lang="ru-RU" altLang="ru-RU" sz="7200" b="1" dirty="0">
                <a:latin typeface="Times New Roman" panose="02020603050405020304" pitchFamily="18" charset="0"/>
              </a:rPr>
              <a:t>!</a:t>
            </a:r>
            <a:endParaRPr lang="ru-RU" altLang="ru-RU" sz="7200" b="1" u="sng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381000"/>
            <a:ext cx="7518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47800" y="3276600"/>
            <a:ext cx="594360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3556" name="Rectangle 25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>
              <a:latin typeface="Arial" panose="020B0604020202020204" pitchFamily="34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4000" b="1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4000" b="1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002D5D"/>
                </a:solidFill>
                <a:latin typeface="Impact" panose="020B0806030902050204" pitchFamily="34" charset="0"/>
              </a:rPr>
              <a:t>Кафедры    </a:t>
            </a:r>
            <a:r>
              <a:rPr lang="ru-RU" altLang="ru-RU" sz="4400" b="1" dirty="0">
                <a:solidFill>
                  <a:srgbClr val="002D5D"/>
                </a:solidFill>
                <a:latin typeface="Impact" panose="020B0806030902050204" pitchFamily="34" charset="0"/>
              </a:rPr>
              <a:t>Института</a:t>
            </a:r>
            <a:r>
              <a:rPr lang="ru-RU" altLang="ru-RU" sz="4000" b="1" dirty="0">
                <a:latin typeface="Arial" panose="020B0604020202020204" pitchFamily="34" charset="0"/>
              </a:rPr>
              <a:t/>
            </a:r>
            <a:br>
              <a:rPr lang="ru-RU" altLang="ru-RU" sz="4000" b="1" dirty="0">
                <a:latin typeface="Arial" panose="020B0604020202020204" pitchFamily="34" charset="0"/>
              </a:rPr>
            </a:br>
            <a:endParaRPr lang="ru-RU" altLang="ru-RU" sz="4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1317625" y="639763"/>
            <a:ext cx="602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Кафедра геологии нефти газа (ГНГ)</a:t>
            </a:r>
          </a:p>
        </p:txBody>
      </p:sp>
      <p:pic>
        <p:nvPicPr>
          <p:cNvPr id="26628" name="Picture 13" descr="Савельев В 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2220913" cy="26670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15"/>
          <p:cNvSpPr>
            <a:spLocks noChangeArrowheads="1"/>
          </p:cNvSpPr>
          <p:nvPr/>
        </p:nvSpPr>
        <p:spPr bwMode="auto">
          <a:xfrm>
            <a:off x="2717800" y="1220579"/>
            <a:ext cx="627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 dirty="0">
                <a:solidFill>
                  <a:srgbClr val="000000"/>
                </a:solidFill>
              </a:rPr>
              <a:t>Заведующий кафедрой </a:t>
            </a:r>
            <a:r>
              <a:rPr lang="ru-RU" altLang="ru-RU" sz="2200" b="1" dirty="0">
                <a:solidFill>
                  <a:srgbClr val="000000"/>
                </a:solidFill>
              </a:rPr>
              <a:t>Савельев Виктор Алексеевич</a:t>
            </a:r>
            <a:r>
              <a:rPr lang="ru-RU" altLang="ru-RU" sz="2200" dirty="0">
                <a:solidFill>
                  <a:srgbClr val="000000"/>
                </a:solidFill>
              </a:rPr>
              <a:t>, д.г.-</a:t>
            </a:r>
            <a:r>
              <a:rPr lang="ru-RU" altLang="ru-RU" sz="2200" dirty="0" err="1">
                <a:solidFill>
                  <a:srgbClr val="000000"/>
                </a:solidFill>
              </a:rPr>
              <a:t>м.н</a:t>
            </a:r>
            <a:r>
              <a:rPr lang="ru-RU" altLang="ru-RU" sz="2200" dirty="0">
                <a:solidFill>
                  <a:srgbClr val="000000"/>
                </a:solidFill>
              </a:rPr>
              <a:t>., профессор.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 dirty="0">
                <a:solidFill>
                  <a:srgbClr val="000000"/>
                </a:solidFill>
              </a:rPr>
              <a:t>2006 г. – открыта кафедра геологии нефти и газа.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 dirty="0">
                <a:solidFill>
                  <a:srgbClr val="000000"/>
                </a:solidFill>
              </a:rPr>
              <a:t>2011 г. – первый выпуск горных инженеров-геологов по специальности «Геология нефти и газа» и составил 12 человек.</a:t>
            </a:r>
          </a:p>
        </p:txBody>
      </p:sp>
      <p:pic>
        <p:nvPicPr>
          <p:cNvPr id="26630" name="Picture 9" descr="http://f-ing.udsu.ru/files/raznye-kartinki/%D0%93%D0%9D%D0%93_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225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3" descr="http://f-ing.udsu.ru/files/raznye-kartinki/%D0%93%D0%9D%D0%93_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63988"/>
            <a:ext cx="364648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117850" y="76200"/>
            <a:ext cx="526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Институт нефти и газа имени М.С.Гуцериева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84200" y="452438"/>
            <a:ext cx="74771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Кафедра разработки и эксплуатации нефтяных</a:t>
            </a:r>
          </a:p>
          <a:p>
            <a:pPr algn="ctr" eaLnBrk="1" hangingPunct="1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 газовых месторождений</a:t>
            </a:r>
          </a:p>
        </p:txBody>
      </p:sp>
      <p:sp>
        <p:nvSpPr>
          <p:cNvPr id="24580" name="Rectangle 8"/>
          <p:cNvSpPr>
            <a:spLocks noChangeArrowheads="1"/>
          </p:cNvSpPr>
          <p:nvPr/>
        </p:nvSpPr>
        <p:spPr bwMode="auto">
          <a:xfrm>
            <a:off x="2514600" y="1713076"/>
            <a:ext cx="6477000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900" dirty="0"/>
              <a:t>Заведующий кафедрой </a:t>
            </a:r>
            <a:r>
              <a:rPr lang="ru-RU" altLang="ru-RU" sz="1900" b="1" dirty="0" err="1"/>
              <a:t>Борхович</a:t>
            </a:r>
            <a:r>
              <a:rPr lang="ru-RU" altLang="ru-RU" sz="1900" b="1" dirty="0"/>
              <a:t> Сергей Юрьевич</a:t>
            </a:r>
            <a:r>
              <a:rPr lang="ru-RU" altLang="ru-RU" sz="1900" dirty="0"/>
              <a:t>,  к.т.н., доцент.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900" dirty="0"/>
              <a:t>1993 г. - открыта кафедра разработки и эксплуатации нефтяных и газовых месторождений.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900" dirty="0"/>
              <a:t>В 1998 г. состоялся первый выпуск инженеров.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900" dirty="0"/>
              <a:t>В 2011 г. состоялся первый набор студентов в магистратуру «Разработка нефтяных месторождений с </a:t>
            </a:r>
            <a:r>
              <a:rPr lang="ru-RU" altLang="ru-RU" sz="1900" dirty="0" err="1"/>
              <a:t>нефтями</a:t>
            </a:r>
            <a:r>
              <a:rPr lang="ru-RU" altLang="ru-RU" sz="1900" dirty="0"/>
              <a:t> повышенной и высокой вязкости в сложных горно-геологических условиях</a:t>
            </a:r>
            <a:r>
              <a:rPr lang="ru-RU" altLang="ru-RU" sz="1900" dirty="0" smtClean="0"/>
              <a:t>»</a:t>
            </a:r>
            <a:endParaRPr lang="ru-RU" altLang="ru-RU" sz="1900" dirty="0"/>
          </a:p>
        </p:txBody>
      </p:sp>
      <p:pic>
        <p:nvPicPr>
          <p:cNvPr id="24581" name="Picture 10" descr="22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7"/>
          <a:stretch>
            <a:fillRect/>
          </a:stretch>
        </p:blipFill>
        <p:spPr bwMode="auto">
          <a:xfrm>
            <a:off x="152400" y="4953000"/>
            <a:ext cx="2133600" cy="17526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12" descr="333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r="3226"/>
          <a:stretch>
            <a:fillRect/>
          </a:stretch>
        </p:blipFill>
        <p:spPr bwMode="auto">
          <a:xfrm>
            <a:off x="4419600" y="4953000"/>
            <a:ext cx="2133600" cy="17526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11" descr="\\10.17.2.8\Share\для Дзюиной Н.А\от Колесовой С.Б\Статьи презентации по института\для журнала\Фото\DSC_0274=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36663"/>
            <a:ext cx="2362200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4953000"/>
            <a:ext cx="24511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953000"/>
            <a:ext cx="2133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4619</TotalTime>
  <Words>2287</Words>
  <Application>Microsoft Office PowerPoint</Application>
  <PresentationFormat>Экран (4:3)</PresentationFormat>
  <Paragraphs>305</Paragraphs>
  <Slides>63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63</vt:i4>
      </vt:variant>
    </vt:vector>
  </HeadingPairs>
  <TitlesOfParts>
    <vt:vector size="65" baseType="lpstr">
      <vt:lpstr>Пиксел</vt:lpstr>
      <vt:lpstr>Тема Office</vt:lpstr>
      <vt:lpstr>Презентация PowerPoint</vt:lpstr>
      <vt:lpstr>Слово директора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Ежегодные производственные практики </vt:lpstr>
      <vt:lpstr>Экскурсии на месторождение для 1 курса</vt:lpstr>
      <vt:lpstr>Экскурсии на месторождение для 1 курса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Абитуриенту</vt:lpstr>
      <vt:lpstr>Абитуриенту</vt:lpstr>
      <vt:lpstr>Абитуриенту</vt:lpstr>
      <vt:lpstr>Абитуриенту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Kafonina</dc:creator>
  <cp:lastModifiedBy>Наталья Геннадьевна Трубицына</cp:lastModifiedBy>
  <cp:revision>603</cp:revision>
  <cp:lastPrinted>1601-01-01T00:00:00Z</cp:lastPrinted>
  <dcterms:created xsi:type="dcterms:W3CDTF">1601-01-01T00:00:00Z</dcterms:created>
  <dcterms:modified xsi:type="dcterms:W3CDTF">2022-12-11T07:00:47Z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